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69" r:id="rId4"/>
    <p:sldId id="270" r:id="rId5"/>
    <p:sldId id="257" r:id="rId6"/>
    <p:sldId id="260" r:id="rId7"/>
    <p:sldId id="272" r:id="rId8"/>
    <p:sldId id="261" r:id="rId9"/>
    <p:sldId id="262" r:id="rId10"/>
    <p:sldId id="264" r:id="rId11"/>
    <p:sldId id="265" r:id="rId12"/>
    <p:sldId id="266" r:id="rId13"/>
    <p:sldId id="273" r:id="rId14"/>
    <p:sldId id="258" r:id="rId15"/>
    <p:sldId id="259" r:id="rId16"/>
  </p:sldIdLst>
  <p:sldSz cx="9144000" cy="6858000" type="screen4x3"/>
  <p:notesSz cx="7099300" cy="10234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477" y="-101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2CED5-C13F-4583-813A-22139863B7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878817-2436-4243-A9B6-217198F45BED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1.- Formulación de un programa de ventas</a:t>
          </a:r>
          <a:endParaRPr lang="es-MX" dirty="0"/>
        </a:p>
      </dgm:t>
    </dgm:pt>
    <dgm:pt modelId="{92A67943-8FD5-41F3-B76B-AE2EBED4C3ED}" type="parTrans" cxnId="{F2C489B4-BBAD-4427-A37E-A6AC9A3E77FE}">
      <dgm:prSet/>
      <dgm:spPr/>
      <dgm:t>
        <a:bodyPr/>
        <a:lstStyle/>
        <a:p>
          <a:endParaRPr lang="es-MX"/>
        </a:p>
      </dgm:t>
    </dgm:pt>
    <dgm:pt modelId="{D086BF9B-5DDB-47ED-AF69-43F0428D7101}" type="sibTrans" cxnId="{F2C489B4-BBAD-4427-A37E-A6AC9A3E77F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05ABFDA2-5AFC-48F9-914B-75B8DDA7C2B1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2.- Aplicación del programa de ventas</a:t>
          </a:r>
          <a:endParaRPr lang="es-MX" dirty="0"/>
        </a:p>
      </dgm:t>
    </dgm:pt>
    <dgm:pt modelId="{3C8F0094-65C3-484B-8D8F-A7362D39FF80}" type="parTrans" cxnId="{C2E883FF-D84A-4F9D-8302-19CACA1033FD}">
      <dgm:prSet/>
      <dgm:spPr/>
      <dgm:t>
        <a:bodyPr/>
        <a:lstStyle/>
        <a:p>
          <a:endParaRPr lang="es-MX"/>
        </a:p>
      </dgm:t>
    </dgm:pt>
    <dgm:pt modelId="{6033C148-AACB-4E77-B399-432C9E340B6C}" type="sibTrans" cxnId="{C2E883FF-D84A-4F9D-8302-19CACA1033FD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073B9427-26F3-4A67-8A2B-E5391FF9AB96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3.- Evaluación y control del programa de ventas</a:t>
          </a:r>
          <a:endParaRPr lang="es-MX" dirty="0"/>
        </a:p>
      </dgm:t>
    </dgm:pt>
    <dgm:pt modelId="{E591E758-30EE-42A5-BD17-439EC629C2D4}" type="parTrans" cxnId="{FE1B1FF1-A2FD-43BD-B155-876B1131266A}">
      <dgm:prSet/>
      <dgm:spPr/>
      <dgm:t>
        <a:bodyPr/>
        <a:lstStyle/>
        <a:p>
          <a:endParaRPr lang="es-MX"/>
        </a:p>
      </dgm:t>
    </dgm:pt>
    <dgm:pt modelId="{639BA851-FB36-4293-B9E5-202B8A90DCA2}" type="sibTrans" cxnId="{FE1B1FF1-A2FD-43BD-B155-876B1131266A}">
      <dgm:prSet/>
      <dgm:spPr/>
      <dgm:t>
        <a:bodyPr/>
        <a:lstStyle/>
        <a:p>
          <a:endParaRPr lang="es-MX"/>
        </a:p>
      </dgm:t>
    </dgm:pt>
    <dgm:pt modelId="{4B970CAD-121E-4C7C-BB19-9CD29E454BAC}" type="pres">
      <dgm:prSet presAssocID="{2252CED5-C13F-4583-813A-22139863B7DD}" presName="Name0" presStyleCnt="0">
        <dgm:presLayoutVars>
          <dgm:dir/>
          <dgm:resizeHandles val="exact"/>
        </dgm:presLayoutVars>
      </dgm:prSet>
      <dgm:spPr/>
    </dgm:pt>
    <dgm:pt modelId="{B7F693A0-B004-4EB0-85E0-4E49DA41C6A7}" type="pres">
      <dgm:prSet presAssocID="{BC878817-2436-4243-A9B6-217198F45B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CFEFB-7A4C-405B-B165-BE313FB96760}" type="pres">
      <dgm:prSet presAssocID="{D086BF9B-5DDB-47ED-AF69-43F0428D7101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881A848-E038-4CEE-A440-03C4250874EE}" type="pres">
      <dgm:prSet presAssocID="{D086BF9B-5DDB-47ED-AF69-43F0428D7101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7743F43D-6177-4CAA-BF70-F80486224025}" type="pres">
      <dgm:prSet presAssocID="{05ABFDA2-5AFC-48F9-914B-75B8DDA7C2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65F104-C0D2-4190-AD15-08D5CA7E5A78}" type="pres">
      <dgm:prSet presAssocID="{6033C148-AACB-4E77-B399-432C9E340B6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CDC5C4FF-19D8-493A-A1EE-AD80F2484244}" type="pres">
      <dgm:prSet presAssocID="{6033C148-AACB-4E77-B399-432C9E340B6C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4964A817-E689-460D-A418-59F7856C136B}" type="pres">
      <dgm:prSet presAssocID="{073B9427-26F3-4A67-8A2B-E5391FF9AB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E03FA8-533C-4B5B-A677-57199E772FB9}" type="presOf" srcId="{05ABFDA2-5AFC-48F9-914B-75B8DDA7C2B1}" destId="{7743F43D-6177-4CAA-BF70-F80486224025}" srcOrd="0" destOrd="0" presId="urn:microsoft.com/office/officeart/2005/8/layout/process1"/>
    <dgm:cxn modelId="{946B14B6-EAA1-46FA-9B93-FA45CB862639}" type="presOf" srcId="{6033C148-AACB-4E77-B399-432C9E340B6C}" destId="{6A65F104-C0D2-4190-AD15-08D5CA7E5A78}" srcOrd="0" destOrd="0" presId="urn:microsoft.com/office/officeart/2005/8/layout/process1"/>
    <dgm:cxn modelId="{FE1B1FF1-A2FD-43BD-B155-876B1131266A}" srcId="{2252CED5-C13F-4583-813A-22139863B7DD}" destId="{073B9427-26F3-4A67-8A2B-E5391FF9AB96}" srcOrd="2" destOrd="0" parTransId="{E591E758-30EE-42A5-BD17-439EC629C2D4}" sibTransId="{639BA851-FB36-4293-B9E5-202B8A90DCA2}"/>
    <dgm:cxn modelId="{032C87A3-9E26-41F9-A9A5-10A2EF318704}" type="presOf" srcId="{BC878817-2436-4243-A9B6-217198F45BED}" destId="{B7F693A0-B004-4EB0-85E0-4E49DA41C6A7}" srcOrd="0" destOrd="0" presId="urn:microsoft.com/office/officeart/2005/8/layout/process1"/>
    <dgm:cxn modelId="{F2C489B4-BBAD-4427-A37E-A6AC9A3E77FE}" srcId="{2252CED5-C13F-4583-813A-22139863B7DD}" destId="{BC878817-2436-4243-A9B6-217198F45BED}" srcOrd="0" destOrd="0" parTransId="{92A67943-8FD5-41F3-B76B-AE2EBED4C3ED}" sibTransId="{D086BF9B-5DDB-47ED-AF69-43F0428D7101}"/>
    <dgm:cxn modelId="{2F644C91-B145-4448-A166-3283D4CD0152}" type="presOf" srcId="{6033C148-AACB-4E77-B399-432C9E340B6C}" destId="{CDC5C4FF-19D8-493A-A1EE-AD80F2484244}" srcOrd="1" destOrd="0" presId="urn:microsoft.com/office/officeart/2005/8/layout/process1"/>
    <dgm:cxn modelId="{1D92B907-AFA3-4013-A26D-57C13A227328}" type="presOf" srcId="{2252CED5-C13F-4583-813A-22139863B7DD}" destId="{4B970CAD-121E-4C7C-BB19-9CD29E454BAC}" srcOrd="0" destOrd="0" presId="urn:microsoft.com/office/officeart/2005/8/layout/process1"/>
    <dgm:cxn modelId="{D1FB9315-4F65-40B4-BA02-1731A5A88E0D}" type="presOf" srcId="{073B9427-26F3-4A67-8A2B-E5391FF9AB96}" destId="{4964A817-E689-460D-A418-59F7856C136B}" srcOrd="0" destOrd="0" presId="urn:microsoft.com/office/officeart/2005/8/layout/process1"/>
    <dgm:cxn modelId="{C2E883FF-D84A-4F9D-8302-19CACA1033FD}" srcId="{2252CED5-C13F-4583-813A-22139863B7DD}" destId="{05ABFDA2-5AFC-48F9-914B-75B8DDA7C2B1}" srcOrd="1" destOrd="0" parTransId="{3C8F0094-65C3-484B-8D8F-A7362D39FF80}" sibTransId="{6033C148-AACB-4E77-B399-432C9E340B6C}"/>
    <dgm:cxn modelId="{7C4AD776-108D-43BF-9B8E-F6D45B77ED6F}" type="presOf" srcId="{D086BF9B-5DDB-47ED-AF69-43F0428D7101}" destId="{0881A848-E038-4CEE-A440-03C4250874EE}" srcOrd="1" destOrd="0" presId="urn:microsoft.com/office/officeart/2005/8/layout/process1"/>
    <dgm:cxn modelId="{2560DB4D-20A0-4303-86F3-F723E0A71D15}" type="presOf" srcId="{D086BF9B-5DDB-47ED-AF69-43F0428D7101}" destId="{F32CFEFB-7A4C-405B-B165-BE313FB96760}" srcOrd="0" destOrd="0" presId="urn:microsoft.com/office/officeart/2005/8/layout/process1"/>
    <dgm:cxn modelId="{4B687A70-19C3-4066-BE35-309FF66BCB11}" type="presParOf" srcId="{4B970CAD-121E-4C7C-BB19-9CD29E454BAC}" destId="{B7F693A0-B004-4EB0-85E0-4E49DA41C6A7}" srcOrd="0" destOrd="0" presId="urn:microsoft.com/office/officeart/2005/8/layout/process1"/>
    <dgm:cxn modelId="{5D4D32B2-6EDA-439C-A416-E5860A9050F5}" type="presParOf" srcId="{4B970CAD-121E-4C7C-BB19-9CD29E454BAC}" destId="{F32CFEFB-7A4C-405B-B165-BE313FB96760}" srcOrd="1" destOrd="0" presId="urn:microsoft.com/office/officeart/2005/8/layout/process1"/>
    <dgm:cxn modelId="{5A23DAB2-5BD4-4F15-B600-584680B2CFFF}" type="presParOf" srcId="{F32CFEFB-7A4C-405B-B165-BE313FB96760}" destId="{0881A848-E038-4CEE-A440-03C4250874EE}" srcOrd="0" destOrd="0" presId="urn:microsoft.com/office/officeart/2005/8/layout/process1"/>
    <dgm:cxn modelId="{248707A3-AC8B-4F29-90A3-33E90DFEE49B}" type="presParOf" srcId="{4B970CAD-121E-4C7C-BB19-9CD29E454BAC}" destId="{7743F43D-6177-4CAA-BF70-F80486224025}" srcOrd="2" destOrd="0" presId="urn:microsoft.com/office/officeart/2005/8/layout/process1"/>
    <dgm:cxn modelId="{6A4F6DF1-456D-4146-867B-20B415CC9337}" type="presParOf" srcId="{4B970CAD-121E-4C7C-BB19-9CD29E454BAC}" destId="{6A65F104-C0D2-4190-AD15-08D5CA7E5A78}" srcOrd="3" destOrd="0" presId="urn:microsoft.com/office/officeart/2005/8/layout/process1"/>
    <dgm:cxn modelId="{7FAC991D-2568-403E-A448-26FF55770A06}" type="presParOf" srcId="{6A65F104-C0D2-4190-AD15-08D5CA7E5A78}" destId="{CDC5C4FF-19D8-493A-A1EE-AD80F2484244}" srcOrd="0" destOrd="0" presId="urn:microsoft.com/office/officeart/2005/8/layout/process1"/>
    <dgm:cxn modelId="{4F8EB81C-8D02-4B33-9AEC-19B8E0C66E56}" type="presParOf" srcId="{4B970CAD-121E-4C7C-BB19-9CD29E454BAC}" destId="{4964A817-E689-460D-A418-59F7856C136B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83FAD-53EF-4023-97F9-4409025B70DE}" type="doc">
      <dgm:prSet loTypeId="urn:microsoft.com/office/officeart/2005/8/layout/arrow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9FBD937-64D0-414C-8F6B-ABC6E17D2CEC}">
      <dgm:prSet phldrT="[Texto]"/>
      <dgm:spPr/>
      <dgm:t>
        <a:bodyPr/>
        <a:lstStyle/>
        <a:p>
          <a:r>
            <a:rPr lang="es-MX" b="1" smtClean="0"/>
            <a:t>Nóminas</a:t>
          </a:r>
          <a:endParaRPr lang="es-MX" b="1" dirty="0" smtClean="0"/>
        </a:p>
        <a:p>
          <a:r>
            <a:rPr lang="es-MX" b="1" dirty="0" smtClean="0"/>
            <a:t>Operación</a:t>
          </a:r>
        </a:p>
        <a:p>
          <a:r>
            <a:rPr lang="es-MX" b="1" dirty="0" smtClean="0"/>
            <a:t>Proveedores</a:t>
          </a:r>
        </a:p>
        <a:p>
          <a:r>
            <a:rPr lang="es-MX" b="1" dirty="0" smtClean="0"/>
            <a:t>Utilidades</a:t>
          </a:r>
          <a:endParaRPr lang="es-MX" b="1" dirty="0"/>
        </a:p>
      </dgm:t>
    </dgm:pt>
    <dgm:pt modelId="{5108F616-E923-4884-A674-073CCEC0FF72}" type="parTrans" cxnId="{8C145926-75BC-41DD-9E8E-18CE6FF47595}">
      <dgm:prSet/>
      <dgm:spPr/>
      <dgm:t>
        <a:bodyPr/>
        <a:lstStyle/>
        <a:p>
          <a:endParaRPr lang="es-MX"/>
        </a:p>
      </dgm:t>
    </dgm:pt>
    <dgm:pt modelId="{179E8456-D806-4688-963C-AEDE01C42616}" type="sibTrans" cxnId="{8C145926-75BC-41DD-9E8E-18CE6FF47595}">
      <dgm:prSet/>
      <dgm:spPr/>
      <dgm:t>
        <a:bodyPr/>
        <a:lstStyle/>
        <a:p>
          <a:endParaRPr lang="es-MX"/>
        </a:p>
      </dgm:t>
    </dgm:pt>
    <dgm:pt modelId="{1859F58D-3B66-459C-861E-F1ABE055D9F7}">
      <dgm:prSet phldrT="[Texto]" custT="1"/>
      <dgm:spPr/>
      <dgm:t>
        <a:bodyPr/>
        <a:lstStyle/>
        <a:p>
          <a:r>
            <a:rPr lang="es-MX" sz="2800" dirty="0" smtClean="0"/>
            <a:t>Ventas</a:t>
          </a:r>
          <a:endParaRPr lang="es-MX" sz="2800" dirty="0"/>
        </a:p>
      </dgm:t>
    </dgm:pt>
    <dgm:pt modelId="{DC274C8E-577F-4421-85A6-F3D9D78460DF}" type="parTrans" cxnId="{A65835BC-EA02-49C8-ACD0-ECC4E087662C}">
      <dgm:prSet/>
      <dgm:spPr/>
      <dgm:t>
        <a:bodyPr/>
        <a:lstStyle/>
        <a:p>
          <a:endParaRPr lang="es-MX"/>
        </a:p>
      </dgm:t>
    </dgm:pt>
    <dgm:pt modelId="{09FA30C0-663D-4275-8B49-5AEB3A695924}" type="sibTrans" cxnId="{A65835BC-EA02-49C8-ACD0-ECC4E087662C}">
      <dgm:prSet/>
      <dgm:spPr/>
      <dgm:t>
        <a:bodyPr/>
        <a:lstStyle/>
        <a:p>
          <a:endParaRPr lang="es-MX"/>
        </a:p>
      </dgm:t>
    </dgm:pt>
    <dgm:pt modelId="{E1FD0059-EBD8-4900-A6B3-B9AA58CA2CC8}" type="pres">
      <dgm:prSet presAssocID="{57B83FAD-53EF-4023-97F9-4409025B70D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33CFAB7-EB2C-46DA-9D00-A467B52BA1B8}" type="pres">
      <dgm:prSet presAssocID="{57B83FAD-53EF-4023-97F9-4409025B70DE}" presName="divider" presStyleLbl="fgShp" presStyleIdx="0" presStyleCnt="1"/>
      <dgm:spPr>
        <a:solidFill>
          <a:srgbClr val="7030A0"/>
        </a:solidFill>
      </dgm:spPr>
    </dgm:pt>
    <dgm:pt modelId="{0FBD34D1-5DF2-4B78-9B8C-02B97F1CF6A0}" type="pres">
      <dgm:prSet presAssocID="{59FBD937-64D0-414C-8F6B-ABC6E17D2CEC}" presName="downArrow" presStyleLbl="node1" presStyleIdx="0" presStyleCnt="2" custLinFactNeighborX="8543" custLinFactNeighborY="1759"/>
      <dgm:spPr>
        <a:solidFill>
          <a:srgbClr val="FF0000"/>
        </a:solidFill>
      </dgm:spPr>
    </dgm:pt>
    <dgm:pt modelId="{48B31684-DA2C-447B-9745-5FB2BFFF6397}" type="pres">
      <dgm:prSet presAssocID="{59FBD937-64D0-414C-8F6B-ABC6E17D2CE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7D70D5-5A1C-4409-8450-95B26D4DBA03}" type="pres">
      <dgm:prSet presAssocID="{1859F58D-3B66-459C-861E-F1ABE055D9F7}" presName="upArrow" presStyleLbl="node1" presStyleIdx="1" presStyleCnt="2"/>
      <dgm:spPr>
        <a:solidFill>
          <a:srgbClr val="009900"/>
        </a:solidFill>
      </dgm:spPr>
    </dgm:pt>
    <dgm:pt modelId="{942F4BC6-AFEA-4E74-B4EA-95E63C8FBEBC}" type="pres">
      <dgm:prSet presAssocID="{1859F58D-3B66-459C-861E-F1ABE055D9F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56A495E-A3AD-4D1F-A8C4-62963516D380}" type="presOf" srcId="{59FBD937-64D0-414C-8F6B-ABC6E17D2CEC}" destId="{48B31684-DA2C-447B-9745-5FB2BFFF6397}" srcOrd="0" destOrd="0" presId="urn:microsoft.com/office/officeart/2005/8/layout/arrow3"/>
    <dgm:cxn modelId="{A65835BC-EA02-49C8-ACD0-ECC4E087662C}" srcId="{57B83FAD-53EF-4023-97F9-4409025B70DE}" destId="{1859F58D-3B66-459C-861E-F1ABE055D9F7}" srcOrd="1" destOrd="0" parTransId="{DC274C8E-577F-4421-85A6-F3D9D78460DF}" sibTransId="{09FA30C0-663D-4275-8B49-5AEB3A695924}"/>
    <dgm:cxn modelId="{25378980-39AB-4F4D-888D-7417D1472C93}" type="presOf" srcId="{1859F58D-3B66-459C-861E-F1ABE055D9F7}" destId="{942F4BC6-AFEA-4E74-B4EA-95E63C8FBEBC}" srcOrd="0" destOrd="0" presId="urn:microsoft.com/office/officeart/2005/8/layout/arrow3"/>
    <dgm:cxn modelId="{031AF231-EEA6-45D2-8C86-7F9779D89D31}" type="presOf" srcId="{57B83FAD-53EF-4023-97F9-4409025B70DE}" destId="{E1FD0059-EBD8-4900-A6B3-B9AA58CA2CC8}" srcOrd="0" destOrd="0" presId="urn:microsoft.com/office/officeart/2005/8/layout/arrow3"/>
    <dgm:cxn modelId="{8C145926-75BC-41DD-9E8E-18CE6FF47595}" srcId="{57B83FAD-53EF-4023-97F9-4409025B70DE}" destId="{59FBD937-64D0-414C-8F6B-ABC6E17D2CEC}" srcOrd="0" destOrd="0" parTransId="{5108F616-E923-4884-A674-073CCEC0FF72}" sibTransId="{179E8456-D806-4688-963C-AEDE01C42616}"/>
    <dgm:cxn modelId="{09105462-14FE-478F-8F47-4971A9FF8B0B}" type="presParOf" srcId="{E1FD0059-EBD8-4900-A6B3-B9AA58CA2CC8}" destId="{733CFAB7-EB2C-46DA-9D00-A467B52BA1B8}" srcOrd="0" destOrd="0" presId="urn:microsoft.com/office/officeart/2005/8/layout/arrow3"/>
    <dgm:cxn modelId="{69DE2B4E-49CD-42F1-A1B1-EC86CCA046B3}" type="presParOf" srcId="{E1FD0059-EBD8-4900-A6B3-B9AA58CA2CC8}" destId="{0FBD34D1-5DF2-4B78-9B8C-02B97F1CF6A0}" srcOrd="1" destOrd="0" presId="urn:microsoft.com/office/officeart/2005/8/layout/arrow3"/>
    <dgm:cxn modelId="{E6AE4A22-D9A4-4531-AFD3-3A9E7DBDF11E}" type="presParOf" srcId="{E1FD0059-EBD8-4900-A6B3-B9AA58CA2CC8}" destId="{48B31684-DA2C-447B-9745-5FB2BFFF6397}" srcOrd="2" destOrd="0" presId="urn:microsoft.com/office/officeart/2005/8/layout/arrow3"/>
    <dgm:cxn modelId="{37328D46-90D7-4953-80BC-70D0081CC6C0}" type="presParOf" srcId="{E1FD0059-EBD8-4900-A6B3-B9AA58CA2CC8}" destId="{BA7D70D5-5A1C-4409-8450-95B26D4DBA03}" srcOrd="3" destOrd="0" presId="urn:microsoft.com/office/officeart/2005/8/layout/arrow3"/>
    <dgm:cxn modelId="{D986D167-160F-44B1-A5FE-20390801724E}" type="presParOf" srcId="{E1FD0059-EBD8-4900-A6B3-B9AA58CA2CC8}" destId="{942F4BC6-AFEA-4E74-B4EA-95E63C8FBEBC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693A0-B004-4EB0-85E0-4E49DA41C6A7}">
      <dsp:nvSpPr>
        <dsp:cNvPr id="0" name=""/>
        <dsp:cNvSpPr/>
      </dsp:nvSpPr>
      <dsp:spPr>
        <a:xfrm>
          <a:off x="7233" y="163743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1.- Formulación de un programa de ventas</a:t>
          </a:r>
          <a:endParaRPr lang="es-MX" sz="1900" kern="1200" dirty="0"/>
        </a:p>
      </dsp:txBody>
      <dsp:txXfrm>
        <a:off x="7233" y="1637436"/>
        <a:ext cx="2161877" cy="1297126"/>
      </dsp:txXfrm>
    </dsp:sp>
    <dsp:sp modelId="{F32CFEFB-7A4C-405B-B165-BE313FB96760}">
      <dsp:nvSpPr>
        <dsp:cNvPr id="0" name=""/>
        <dsp:cNvSpPr/>
      </dsp:nvSpPr>
      <dsp:spPr>
        <a:xfrm>
          <a:off x="2385298" y="20179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385298" y="2017927"/>
        <a:ext cx="458317" cy="536145"/>
      </dsp:txXfrm>
    </dsp:sp>
    <dsp:sp modelId="{7743F43D-6177-4CAA-BF70-F80486224025}">
      <dsp:nvSpPr>
        <dsp:cNvPr id="0" name=""/>
        <dsp:cNvSpPr/>
      </dsp:nvSpPr>
      <dsp:spPr>
        <a:xfrm>
          <a:off x="3033861" y="163743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2.- Aplicación del programa de ventas</a:t>
          </a:r>
          <a:endParaRPr lang="es-MX" sz="1900" kern="1200" dirty="0"/>
        </a:p>
      </dsp:txBody>
      <dsp:txXfrm>
        <a:off x="3033861" y="1637436"/>
        <a:ext cx="2161877" cy="1297126"/>
      </dsp:txXfrm>
    </dsp:sp>
    <dsp:sp modelId="{6A65F104-C0D2-4190-AD15-08D5CA7E5A78}">
      <dsp:nvSpPr>
        <dsp:cNvPr id="0" name=""/>
        <dsp:cNvSpPr/>
      </dsp:nvSpPr>
      <dsp:spPr>
        <a:xfrm>
          <a:off x="5411926" y="20179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5411926" y="2017927"/>
        <a:ext cx="458317" cy="536145"/>
      </dsp:txXfrm>
    </dsp:sp>
    <dsp:sp modelId="{4964A817-E689-460D-A418-59F7856C136B}">
      <dsp:nvSpPr>
        <dsp:cNvPr id="0" name=""/>
        <dsp:cNvSpPr/>
      </dsp:nvSpPr>
      <dsp:spPr>
        <a:xfrm>
          <a:off x="6060489" y="1637436"/>
          <a:ext cx="2161877" cy="12971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3.- Evaluación y control del programa de ventas</a:t>
          </a:r>
          <a:endParaRPr lang="es-MX" sz="1900" kern="1200" dirty="0"/>
        </a:p>
      </dsp:txBody>
      <dsp:txXfrm>
        <a:off x="6060489" y="1637436"/>
        <a:ext cx="2161877" cy="12971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3CFAB7-EB2C-46DA-9D00-A467B52BA1B8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FBD34D1-5DF2-4B78-9B8C-02B97F1CF6A0}">
      <dsp:nvSpPr>
        <dsp:cNvPr id="0" name=""/>
        <dsp:cNvSpPr/>
      </dsp:nvSpPr>
      <dsp:spPr>
        <a:xfrm>
          <a:off x="887754" y="231794"/>
          <a:ext cx="1828800" cy="1625600"/>
        </a:xfrm>
        <a:prstGeom prst="down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B31684-DA2C-447B-9745-5FB2BFFF6397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smtClean="0"/>
            <a:t>Nóminas</a:t>
          </a:r>
          <a:endParaRPr lang="es-MX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Operación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Proveedores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Utilidades</a:t>
          </a:r>
          <a:endParaRPr lang="es-MX" sz="1900" b="1" kern="1200" dirty="0"/>
        </a:p>
      </dsp:txBody>
      <dsp:txXfrm>
        <a:off x="3230880" y="0"/>
        <a:ext cx="1950720" cy="1706880"/>
      </dsp:txXfrm>
    </dsp:sp>
    <dsp:sp modelId="{BA7D70D5-5A1C-4409-8450-95B26D4DBA03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2F4BC6-AFEA-4E74-B4EA-95E63C8FBEBC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Ventas</a:t>
          </a:r>
          <a:endParaRPr lang="es-MX" sz="2800" kern="1200" dirty="0"/>
        </a:p>
      </dsp:txBody>
      <dsp:txXfrm>
        <a:off x="914400" y="2357120"/>
        <a:ext cx="195072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A9C6-AE60-4FA6-AC9C-089E1C12D0D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BF6-B9AB-41A6-8E33-59DF8E63009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BF6-B9AB-41A6-8E33-59DF8E630091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6008389" cy="2992685"/>
          </a:xfrm>
        </p:spPr>
        <p:txBody>
          <a:bodyPr>
            <a:noAutofit/>
          </a:bodyPr>
          <a:lstStyle/>
          <a:p>
            <a:r>
              <a:rPr lang="es-MX" sz="3200" dirty="0"/>
              <a:t>Dicho en otras palabras, un argumento nos convence cuando sus premisas nos parecen racionales y convenientes (logos), cuando quien nos lo dice nos merece confianza (</a:t>
            </a:r>
            <a:r>
              <a:rPr lang="es-MX" sz="3200" dirty="0" err="1"/>
              <a:t>ethos</a:t>
            </a:r>
            <a:r>
              <a:rPr lang="es-MX" sz="3200" dirty="0"/>
              <a:t>) y cuando el argumento apela también a nuestras emociones (pathos).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BF6-B9AB-41A6-8E33-59DF8E630091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CFBF6-B9AB-41A6-8E33-59DF8E630091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B1321-F173-4EB5-893C-C99CFBA74282}" type="datetimeFigureOut">
              <a:rPr lang="es-MX" smtClean="0"/>
              <a:pPr/>
              <a:t>11/07/2012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D95B1-EE11-4FFB-B579-8DFD10FA9DC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1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79" y="0"/>
            <a:ext cx="913184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61" cy="6858000"/>
          </a:xfrm>
          <a:prstGeom prst="rect">
            <a:avLst/>
          </a:prstGeom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2 Rectángulo"/>
          <p:cNvSpPr/>
          <p:nvPr/>
        </p:nvSpPr>
        <p:spPr>
          <a:xfrm>
            <a:off x="1547664" y="288032"/>
            <a:ext cx="5976664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400" dirty="0" smtClean="0">
              <a:latin typeface="Antique Olive Roman" pitchFamily="34" charset="0"/>
            </a:endParaRPr>
          </a:p>
          <a:p>
            <a:pPr algn="ctr"/>
            <a:r>
              <a:rPr lang="es-MX" sz="5400" dirty="0" smtClean="0">
                <a:latin typeface="Antique Olive Roman" pitchFamily="34" charset="0"/>
              </a:rPr>
              <a:t>Déjeme pensarlo!..</a:t>
            </a:r>
            <a:br>
              <a:rPr lang="es-MX" sz="5400" dirty="0" smtClean="0">
                <a:latin typeface="Antique Olive Roman" pitchFamily="34" charset="0"/>
              </a:rPr>
            </a:br>
            <a:endParaRPr lang="es-MX" sz="5400" dirty="0" smtClean="0">
              <a:latin typeface="Antique Olive Roman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7896" y="5301208"/>
            <a:ext cx="597666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ntique Olive Roman" pitchFamily="34" charset="0"/>
              </a:rPr>
              <a:t>Herramientas Infalibles Para Cerrar Ventas</a:t>
            </a:r>
          </a:p>
        </p:txBody>
      </p:sp>
      <p:pic>
        <p:nvPicPr>
          <p:cNvPr id="9" name="8 Imagen" descr="Venta duda.jpg"/>
          <p:cNvPicPr>
            <a:picLocks noChangeAspect="1"/>
          </p:cNvPicPr>
          <p:nvPr/>
        </p:nvPicPr>
        <p:blipFill>
          <a:blip r:embed="rId3" cstate="print"/>
          <a:srcRect l="20279" t="13125" r="22941"/>
          <a:stretch>
            <a:fillRect/>
          </a:stretch>
        </p:blipFill>
        <p:spPr>
          <a:xfrm>
            <a:off x="7452320" y="0"/>
            <a:ext cx="1691680" cy="239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 descr="prueba de ba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64704"/>
            <a:ext cx="9144000" cy="555218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780656" y="1716768"/>
            <a:ext cx="1775120" cy="523220"/>
            <a:chOff x="1428728" y="1428736"/>
            <a:chExt cx="1775120" cy="523220"/>
          </a:xfrm>
        </p:grpSpPr>
        <p:sp>
          <p:nvSpPr>
            <p:cNvPr id="9" name="8 CuadroTexto"/>
            <p:cNvSpPr txBox="1"/>
            <p:nvPr/>
          </p:nvSpPr>
          <p:spPr>
            <a:xfrm>
              <a:off x="1571604" y="1428736"/>
              <a:ext cx="1632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</a:rPr>
                <a:t>Precio </a:t>
              </a:r>
            </a:p>
          </p:txBody>
        </p:sp>
        <p:sp>
          <p:nvSpPr>
            <p:cNvPr id="10" name="9 Elipse"/>
            <p:cNvSpPr/>
            <p:nvPr/>
          </p:nvSpPr>
          <p:spPr>
            <a:xfrm>
              <a:off x="1428728" y="1629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179512" y="908720"/>
            <a:ext cx="452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</a:rPr>
              <a:t>Categorías</a:t>
            </a:r>
            <a:r>
              <a:rPr lang="es-ES_tradnl" b="1" dirty="0" smtClean="0">
                <a:solidFill>
                  <a:schemeClr val="bg1"/>
                </a:solidFill>
              </a:rPr>
              <a:t> : Objeción vs. Condición</a:t>
            </a:r>
            <a:endParaRPr lang="es-MX" b="1" dirty="0">
              <a:solidFill>
                <a:schemeClr val="bg1"/>
              </a:solidFill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780656" y="2401724"/>
            <a:ext cx="1775120" cy="523220"/>
            <a:chOff x="1428728" y="1428736"/>
            <a:chExt cx="1775120" cy="523220"/>
          </a:xfrm>
        </p:grpSpPr>
        <p:sp>
          <p:nvSpPr>
            <p:cNvPr id="21" name="20 CuadroTexto"/>
            <p:cNvSpPr txBox="1"/>
            <p:nvPr/>
          </p:nvSpPr>
          <p:spPr>
            <a:xfrm>
              <a:off x="1571604" y="1428736"/>
              <a:ext cx="1632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</a:rPr>
                <a:t>Calidad </a:t>
              </a:r>
            </a:p>
          </p:txBody>
        </p:sp>
        <p:sp>
          <p:nvSpPr>
            <p:cNvPr id="22" name="21 Elipse"/>
            <p:cNvSpPr/>
            <p:nvPr/>
          </p:nvSpPr>
          <p:spPr>
            <a:xfrm>
              <a:off x="1428728" y="1629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80656" y="3049796"/>
            <a:ext cx="3071264" cy="523220"/>
            <a:chOff x="1428728" y="1428736"/>
            <a:chExt cx="3071264" cy="523220"/>
          </a:xfrm>
        </p:grpSpPr>
        <p:sp>
          <p:nvSpPr>
            <p:cNvPr id="24" name="23 CuadroTexto"/>
            <p:cNvSpPr txBox="1"/>
            <p:nvPr/>
          </p:nvSpPr>
          <p:spPr>
            <a:xfrm>
              <a:off x="1571604" y="1428736"/>
              <a:ext cx="2928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</a:rPr>
                <a:t>Competitividad </a:t>
              </a:r>
            </a:p>
          </p:txBody>
        </p:sp>
        <p:sp>
          <p:nvSpPr>
            <p:cNvPr id="25" name="24 Elipse"/>
            <p:cNvSpPr/>
            <p:nvPr/>
          </p:nvSpPr>
          <p:spPr>
            <a:xfrm>
              <a:off x="1428728" y="1629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780656" y="3697868"/>
            <a:ext cx="3071264" cy="523220"/>
            <a:chOff x="1428728" y="1447900"/>
            <a:chExt cx="3071264" cy="523220"/>
          </a:xfrm>
        </p:grpSpPr>
        <p:sp>
          <p:nvSpPr>
            <p:cNvPr id="27" name="26 CuadroTexto"/>
            <p:cNvSpPr txBox="1"/>
            <p:nvPr/>
          </p:nvSpPr>
          <p:spPr>
            <a:xfrm>
              <a:off x="1571604" y="1447900"/>
              <a:ext cx="2928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</a:rPr>
                <a:t>Ubicación </a:t>
              </a:r>
            </a:p>
          </p:txBody>
        </p:sp>
        <p:sp>
          <p:nvSpPr>
            <p:cNvPr id="28" name="27 Elipse"/>
            <p:cNvSpPr/>
            <p:nvPr/>
          </p:nvSpPr>
          <p:spPr>
            <a:xfrm>
              <a:off x="1428728" y="1629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80656" y="4345940"/>
            <a:ext cx="2279176" cy="523220"/>
            <a:chOff x="1428728" y="1428736"/>
            <a:chExt cx="2279176" cy="523220"/>
          </a:xfrm>
        </p:grpSpPr>
        <p:sp>
          <p:nvSpPr>
            <p:cNvPr id="33" name="32 CuadroTexto"/>
            <p:cNvSpPr txBox="1"/>
            <p:nvPr/>
          </p:nvSpPr>
          <p:spPr>
            <a:xfrm>
              <a:off x="1571604" y="1428736"/>
              <a:ext cx="213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</a:rPr>
                <a:t>Capacidad </a:t>
              </a:r>
            </a:p>
          </p:txBody>
        </p:sp>
        <p:sp>
          <p:nvSpPr>
            <p:cNvPr id="34" name="33 Elipse"/>
            <p:cNvSpPr/>
            <p:nvPr/>
          </p:nvSpPr>
          <p:spPr>
            <a:xfrm>
              <a:off x="1428728" y="1629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780656" y="4922004"/>
            <a:ext cx="1775120" cy="523220"/>
            <a:chOff x="1428728" y="1428736"/>
            <a:chExt cx="1775120" cy="523220"/>
          </a:xfrm>
        </p:grpSpPr>
        <p:sp>
          <p:nvSpPr>
            <p:cNvPr id="36" name="35 CuadroTexto"/>
            <p:cNvSpPr txBox="1"/>
            <p:nvPr/>
          </p:nvSpPr>
          <p:spPr>
            <a:xfrm>
              <a:off x="1571604" y="1428736"/>
              <a:ext cx="1632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 smtClean="0">
                  <a:solidFill>
                    <a:schemeClr val="bg1"/>
                  </a:solidFill>
                </a:rPr>
                <a:t>Novedad 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1428728" y="162994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4709" y="1428736"/>
            <a:ext cx="7248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Debe estar  positivo, entusiasmado y ansioso por cerrar la venta.</a:t>
            </a:r>
          </a:p>
          <a:p>
            <a:endParaRPr lang="es-ES_tradnl" sz="2000" b="1" dirty="0" smtClean="0"/>
          </a:p>
          <a:p>
            <a:r>
              <a:rPr lang="es-MX" sz="2000" b="1" dirty="0" smtClean="0"/>
              <a:t>Debe tener claro todo lo que requiere el prospecto.</a:t>
            </a:r>
          </a:p>
          <a:p>
            <a:r>
              <a:rPr lang="es-MX" sz="2000" b="1" dirty="0" smtClean="0"/>
              <a:t> </a:t>
            </a:r>
          </a:p>
          <a:p>
            <a:r>
              <a:rPr lang="es-MX" sz="2000" b="1" dirty="0" smtClean="0"/>
              <a:t>El prospecto debe entender su oferta y el valor que tiene para él </a:t>
            </a:r>
          </a:p>
          <a:p>
            <a:r>
              <a:rPr lang="es-MX" sz="2000" b="1" dirty="0" smtClean="0"/>
              <a:t>su producto o servicio.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El prospecto debe creer y confiar en usted</a:t>
            </a:r>
          </a:p>
          <a:p>
            <a:endParaRPr lang="es-ES_tradnl" sz="2000" b="1" dirty="0" smtClean="0"/>
          </a:p>
          <a:p>
            <a:r>
              <a:rPr lang="es-MX" sz="2000" b="1" dirty="0" smtClean="0"/>
              <a:t>El prospecto debe desear disfrutar de las ventajas y beneficios de su oferta.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El producto debe ser ideal para su cliente, ideal para sus necesidades. </a:t>
            </a:r>
          </a:p>
        </p:txBody>
      </p:sp>
      <p:sp>
        <p:nvSpPr>
          <p:cNvPr id="10" name="9 Elipse"/>
          <p:cNvSpPr/>
          <p:nvPr/>
        </p:nvSpPr>
        <p:spPr>
          <a:xfrm>
            <a:off x="621832" y="1541903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596752" y="2206004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597892" y="2780928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597892" y="429309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596752" y="522920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467544" y="404664"/>
            <a:ext cx="753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6 Requisitos básicos para Cerrar</a:t>
            </a:r>
            <a:endParaRPr lang="es-MX" sz="3600" b="1" dirty="0">
              <a:solidFill>
                <a:srgbClr val="C00000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96752" y="371703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11277" y="1428736"/>
            <a:ext cx="528029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s-MX" sz="2400" dirty="0" smtClean="0"/>
              <a:t>Cierre Ascendente o cierre automático.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s-ES_tradnl" sz="24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s-MX" sz="2400" dirty="0" smtClean="0"/>
              <a:t>Cierre de ultimátum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s-MX" sz="24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s-MX" sz="2400" dirty="0" smtClean="0"/>
              <a:t>Cierre Benjamín Franklin 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s-MX" sz="24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s-MX" sz="2400" dirty="0" smtClean="0"/>
              <a:t>Cierre y desaparezca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s-MX" sz="24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s-MX" sz="2400" dirty="0" smtClean="0"/>
              <a:t>Cierre de prueba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s-MX" sz="24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es-MX" sz="2400" dirty="0" smtClean="0"/>
              <a:t>Cierre de retirada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23528" y="260648"/>
            <a:ext cx="753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6 Cierres Exitosos </a:t>
            </a:r>
            <a:endParaRPr lang="es-MX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Las 8 Objeciones 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MX" dirty="0" smtClean="0"/>
              <a:t>Objeciones que se omiten </a:t>
            </a:r>
          </a:p>
          <a:p>
            <a:pPr marL="514350" indent="-514350">
              <a:buAutoNum type="arabicPeriod"/>
            </a:pPr>
            <a:r>
              <a:rPr lang="es-MX" dirty="0" smtClean="0"/>
              <a:t>Excusas </a:t>
            </a:r>
          </a:p>
          <a:p>
            <a:pPr marL="514350" indent="-514350">
              <a:buAutoNum type="arabicPeriod"/>
            </a:pPr>
            <a:r>
              <a:rPr lang="es-MX" dirty="0" smtClean="0"/>
              <a:t>Objeciones maliciosas </a:t>
            </a:r>
          </a:p>
          <a:p>
            <a:pPr marL="514350" indent="-514350">
              <a:buAutoNum type="arabicPeriod"/>
            </a:pPr>
            <a:r>
              <a:rPr lang="es-MX" dirty="0" smtClean="0"/>
              <a:t>Solicitud de información</a:t>
            </a:r>
          </a:p>
          <a:p>
            <a:pPr marL="514350" indent="-514350">
              <a:buAutoNum type="arabicPeriod"/>
            </a:pPr>
            <a:r>
              <a:rPr lang="es-MX" dirty="0" smtClean="0"/>
              <a:t>Objeciones de conocedor </a:t>
            </a:r>
          </a:p>
          <a:p>
            <a:pPr marL="514350" indent="-514350">
              <a:buAutoNum type="arabicPeriod"/>
            </a:pPr>
            <a:r>
              <a:rPr lang="es-MX" dirty="0" smtClean="0"/>
              <a:t>Objeciones objetivas </a:t>
            </a:r>
          </a:p>
          <a:p>
            <a:pPr marL="514350" indent="-514350">
              <a:buAutoNum type="arabicPeriod"/>
            </a:pPr>
            <a:r>
              <a:rPr lang="es-MX" dirty="0" smtClean="0"/>
              <a:t>Resistencia general a las ventas </a:t>
            </a:r>
          </a:p>
          <a:p>
            <a:pPr marL="514350" indent="-514350">
              <a:buAutoNum type="arabicPeriod"/>
            </a:pPr>
            <a:r>
              <a:rPr lang="es-MX" dirty="0" smtClean="0"/>
              <a:t>Objeciones de </a:t>
            </a:r>
            <a:r>
              <a:rPr lang="es-MX" dirty="0" smtClean="0"/>
              <a:t>ú</a:t>
            </a:r>
            <a:r>
              <a:rPr lang="es-MX" dirty="0" smtClean="0"/>
              <a:t>ltima hora.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16200000">
            <a:off x="5022304" y="2906688"/>
            <a:ext cx="543609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noFill/>
                <a:effectLst/>
              </a:rPr>
              <a:t>Haga las cosas que teme hacer, y el temor de seguro morirá” </a:t>
            </a:r>
          </a:p>
          <a:p>
            <a:pPr algn="ctr"/>
            <a:r>
              <a:rPr lang="es-MX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noFill/>
                <a:effectLst/>
              </a:rPr>
              <a:t>R.W. Emerson  </a:t>
            </a:r>
            <a:endParaRPr lang="es-MX" dirty="0">
              <a:ln w="18415" cmpd="sng">
                <a:solidFill>
                  <a:sysClr val="windowText" lastClr="000000"/>
                </a:solidFill>
                <a:prstDash val="solid"/>
              </a:ln>
              <a:noFill/>
              <a:effectLst/>
            </a:endParaRPr>
          </a:p>
        </p:txBody>
      </p:sp>
      <p:pic>
        <p:nvPicPr>
          <p:cNvPr id="7" name="6 Imagen" descr="superar-miedo-al-recha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64288" cy="626875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0" y="3671153"/>
            <a:ext cx="7164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“El temor al Rechazo y el temor al Fracaso son las razones principales por lo que la gente fracasa o se queda en la mediocridad en la vida”</a:t>
            </a:r>
            <a:endParaRPr lang="es-MX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9" y="0"/>
            <a:ext cx="91257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Axioma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</a:rPr>
              <a:t>“ Las Características despiertan interés, pero los beneficios estimulan el deseo de compra”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" name="4 Botón de acción: Película">
            <a:hlinkClick r:id="" action="ppaction://noaction" highlightClick="1"/>
          </p:cNvPr>
          <p:cNvSpPr/>
          <p:nvPr/>
        </p:nvSpPr>
        <p:spPr>
          <a:xfrm>
            <a:off x="7812360" y="5301208"/>
            <a:ext cx="720080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 descr="imagina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36912"/>
            <a:ext cx="4392488" cy="341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proceso de Administración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Ventas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8229600" cy="13990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Administración de Ventas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844" y="3465060"/>
            <a:ext cx="1153750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El Contexto </a:t>
            </a:r>
          </a:p>
          <a:p>
            <a:pPr algn="ctr"/>
            <a:r>
              <a:rPr lang="es-MX" sz="1200" dirty="0" smtClean="0"/>
              <a:t>externo</a:t>
            </a:r>
            <a:endParaRPr lang="es-MX" sz="1200" dirty="0"/>
          </a:p>
        </p:txBody>
      </p:sp>
      <p:sp>
        <p:nvSpPr>
          <p:cNvPr id="4" name="3 Rectángulo"/>
          <p:cNvSpPr/>
          <p:nvPr/>
        </p:nvSpPr>
        <p:spPr>
          <a:xfrm>
            <a:off x="-32" y="4311160"/>
            <a:ext cx="1357322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El Marco Organizacional</a:t>
            </a:r>
            <a:endParaRPr lang="es-MX" sz="1200" dirty="0"/>
          </a:p>
        </p:txBody>
      </p:sp>
      <p:sp>
        <p:nvSpPr>
          <p:cNvPr id="5" name="4 Rectángulo"/>
          <p:cNvSpPr/>
          <p:nvPr/>
        </p:nvSpPr>
        <p:spPr>
          <a:xfrm>
            <a:off x="1571604" y="3893688"/>
            <a:ext cx="1335921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Actividades del Marketing</a:t>
            </a:r>
            <a:endParaRPr lang="es-MX" sz="1200" dirty="0"/>
          </a:p>
        </p:txBody>
      </p:sp>
      <p:sp>
        <p:nvSpPr>
          <p:cNvPr id="6" name="5 Rectángulo"/>
          <p:cNvSpPr/>
          <p:nvPr/>
        </p:nvSpPr>
        <p:spPr>
          <a:xfrm>
            <a:off x="3143240" y="1667954"/>
            <a:ext cx="1639539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Políticas para la administración de cuentas</a:t>
            </a:r>
            <a:endParaRPr lang="es-MX" sz="1200" dirty="0"/>
          </a:p>
        </p:txBody>
      </p:sp>
      <p:sp>
        <p:nvSpPr>
          <p:cNvPr id="7" name="6 Rectángulo"/>
          <p:cNvSpPr/>
          <p:nvPr/>
        </p:nvSpPr>
        <p:spPr>
          <a:xfrm>
            <a:off x="3143240" y="2596648"/>
            <a:ext cx="1639539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Organización de la Fuerza de ventas</a:t>
            </a:r>
            <a:endParaRPr lang="es-MX" sz="1200" dirty="0"/>
          </a:p>
        </p:txBody>
      </p:sp>
      <p:sp>
        <p:nvSpPr>
          <p:cNvPr id="8" name="7 Rectángulo"/>
          <p:cNvSpPr/>
          <p:nvPr/>
        </p:nvSpPr>
        <p:spPr>
          <a:xfrm>
            <a:off x="3143240" y="3453904"/>
            <a:ext cx="1639539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Planeación de Ventas</a:t>
            </a:r>
            <a:endParaRPr lang="es-MX" sz="1200" dirty="0"/>
          </a:p>
        </p:txBody>
      </p:sp>
      <p:sp>
        <p:nvSpPr>
          <p:cNvPr id="9" name="8 Rectángulo"/>
          <p:cNvSpPr/>
          <p:nvPr/>
        </p:nvSpPr>
        <p:spPr>
          <a:xfrm>
            <a:off x="3143240" y="4336604"/>
            <a:ext cx="1639539" cy="4000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Despliegue</a:t>
            </a:r>
            <a:endParaRPr lang="es-MX" sz="1200" dirty="0"/>
          </a:p>
        </p:txBody>
      </p:sp>
      <p:sp>
        <p:nvSpPr>
          <p:cNvPr id="10" name="9 Rectángulo"/>
          <p:cNvSpPr/>
          <p:nvPr/>
        </p:nvSpPr>
        <p:spPr>
          <a:xfrm>
            <a:off x="3143240" y="4979546"/>
            <a:ext cx="1639539" cy="4000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Supervisión</a:t>
            </a:r>
            <a:endParaRPr lang="es-MX" sz="1200" dirty="0"/>
          </a:p>
        </p:txBody>
      </p:sp>
      <p:sp>
        <p:nvSpPr>
          <p:cNvPr id="11" name="10 Rectángulo"/>
          <p:cNvSpPr/>
          <p:nvPr/>
        </p:nvSpPr>
        <p:spPr>
          <a:xfrm>
            <a:off x="3143240" y="5597044"/>
            <a:ext cx="1639539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Selección, Capacitación y Motivación de FV</a:t>
            </a:r>
            <a:endParaRPr lang="es-MX" sz="1200" dirty="0"/>
          </a:p>
        </p:txBody>
      </p:sp>
      <p:sp>
        <p:nvSpPr>
          <p:cNvPr id="12" name="11 Rectángulo"/>
          <p:cNvSpPr/>
          <p:nvPr/>
        </p:nvSpPr>
        <p:spPr>
          <a:xfrm>
            <a:off x="5072066" y="2836406"/>
            <a:ext cx="1639539" cy="1428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Visión del Vendedor acerca de los requisitos para el puesto y sus percepciones del Rol</a:t>
            </a:r>
            <a:endParaRPr lang="es-MX" sz="1200" dirty="0"/>
          </a:p>
        </p:txBody>
      </p:sp>
      <p:sp>
        <p:nvSpPr>
          <p:cNvPr id="13" name="12 Rectángulo"/>
          <p:cNvSpPr/>
          <p:nvPr/>
        </p:nvSpPr>
        <p:spPr>
          <a:xfrm>
            <a:off x="6929454" y="5622488"/>
            <a:ext cx="1214446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Desempeño</a:t>
            </a:r>
            <a:endParaRPr lang="es-MX" sz="1200" dirty="0"/>
          </a:p>
        </p:txBody>
      </p:sp>
      <p:sp>
        <p:nvSpPr>
          <p:cNvPr id="14" name="13 Rectángulo"/>
          <p:cNvSpPr/>
          <p:nvPr/>
        </p:nvSpPr>
        <p:spPr>
          <a:xfrm>
            <a:off x="8286776" y="5193860"/>
            <a:ext cx="857224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Evaluación y control del Desempeño  de FV</a:t>
            </a:r>
            <a:endParaRPr lang="es-MX" sz="800" dirty="0"/>
          </a:p>
        </p:txBody>
      </p:sp>
      <p:sp>
        <p:nvSpPr>
          <p:cNvPr id="15" name="14 Rectángulo"/>
          <p:cNvSpPr/>
          <p:nvPr/>
        </p:nvSpPr>
        <p:spPr>
          <a:xfrm>
            <a:off x="71406" y="764704"/>
            <a:ext cx="1153750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El Ambiente</a:t>
            </a:r>
            <a:endParaRPr lang="es-MX" sz="1200" dirty="0"/>
          </a:p>
        </p:txBody>
      </p:sp>
      <p:sp>
        <p:nvSpPr>
          <p:cNvPr id="16" name="15 Rectángulo"/>
          <p:cNvSpPr/>
          <p:nvPr/>
        </p:nvSpPr>
        <p:spPr>
          <a:xfrm>
            <a:off x="1489424" y="764704"/>
            <a:ext cx="1153750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Estrategia de MKT</a:t>
            </a:r>
            <a:endParaRPr lang="es-MX" sz="1200" dirty="0"/>
          </a:p>
        </p:txBody>
      </p:sp>
      <p:sp>
        <p:nvSpPr>
          <p:cNvPr id="17" name="16 Rectángulo"/>
          <p:cNvSpPr/>
          <p:nvPr/>
        </p:nvSpPr>
        <p:spPr>
          <a:xfrm>
            <a:off x="3071802" y="764704"/>
            <a:ext cx="1643074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Actividades de la </a:t>
            </a:r>
            <a:r>
              <a:rPr lang="es-MX" sz="1200" dirty="0" err="1" smtClean="0"/>
              <a:t>Admon</a:t>
            </a:r>
            <a:r>
              <a:rPr lang="es-MX" sz="1200" dirty="0" smtClean="0"/>
              <a:t>. de </a:t>
            </a:r>
            <a:r>
              <a:rPr lang="es-MX" sz="1200" dirty="0" err="1" smtClean="0"/>
              <a:t>Vtas</a:t>
            </a:r>
            <a:r>
              <a:rPr lang="es-MX" sz="1200" dirty="0" smtClean="0"/>
              <a:t>.</a:t>
            </a:r>
            <a:endParaRPr lang="es-MX" sz="1200" dirty="0"/>
          </a:p>
        </p:txBody>
      </p:sp>
      <p:sp>
        <p:nvSpPr>
          <p:cNvPr id="18" name="17 Rectángulo"/>
          <p:cNvSpPr/>
          <p:nvPr/>
        </p:nvSpPr>
        <p:spPr>
          <a:xfrm>
            <a:off x="4929190" y="764704"/>
            <a:ext cx="1857388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Determinantes del desempeño  de </a:t>
            </a:r>
            <a:r>
              <a:rPr lang="es-MX" sz="1200" dirty="0" err="1" smtClean="0"/>
              <a:t>Vend</a:t>
            </a:r>
            <a:endParaRPr lang="es-MX" sz="1200" dirty="0"/>
          </a:p>
        </p:txBody>
      </p:sp>
      <p:sp>
        <p:nvSpPr>
          <p:cNvPr id="19" name="18 Rectángulo"/>
          <p:cNvSpPr/>
          <p:nvPr/>
        </p:nvSpPr>
        <p:spPr>
          <a:xfrm>
            <a:off x="6929454" y="764704"/>
            <a:ext cx="1000132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Resultados</a:t>
            </a:r>
            <a:endParaRPr lang="es-MX" sz="1200" dirty="0"/>
          </a:p>
        </p:txBody>
      </p:sp>
      <p:sp>
        <p:nvSpPr>
          <p:cNvPr id="20" name="19 Rectángulo"/>
          <p:cNvSpPr/>
          <p:nvPr/>
        </p:nvSpPr>
        <p:spPr>
          <a:xfrm>
            <a:off x="8001024" y="764704"/>
            <a:ext cx="1000132" cy="5143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Control</a:t>
            </a:r>
            <a:endParaRPr lang="es-MX" sz="1200" dirty="0"/>
          </a:p>
        </p:txBody>
      </p:sp>
      <p:cxnSp>
        <p:nvCxnSpPr>
          <p:cNvPr id="21" name="20 Conector angular"/>
          <p:cNvCxnSpPr>
            <a:stCxn id="3" idx="0"/>
            <a:endCxn id="12" idx="0"/>
          </p:cNvCxnSpPr>
          <p:nvPr/>
        </p:nvCxnSpPr>
        <p:spPr>
          <a:xfrm rot="5400000" flipH="1" flipV="1">
            <a:off x="2991450" y="564675"/>
            <a:ext cx="628654" cy="5172117"/>
          </a:xfrm>
          <a:prstGeom prst="bentConnector3">
            <a:avLst>
              <a:gd name="adj1" fmla="val 31616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2" name="21 Conector angular"/>
          <p:cNvCxnSpPr>
            <a:stCxn id="3" idx="3"/>
            <a:endCxn id="5" idx="1"/>
          </p:cNvCxnSpPr>
          <p:nvPr/>
        </p:nvCxnSpPr>
        <p:spPr>
          <a:xfrm>
            <a:off x="1296594" y="3722237"/>
            <a:ext cx="275010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3" name="22 Conector angular"/>
          <p:cNvCxnSpPr>
            <a:stCxn id="4" idx="3"/>
            <a:endCxn id="5" idx="1"/>
          </p:cNvCxnSpPr>
          <p:nvPr/>
        </p:nvCxnSpPr>
        <p:spPr>
          <a:xfrm flipV="1">
            <a:off x="1357290" y="4150865"/>
            <a:ext cx="214314" cy="4174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4" name="23 Conector angular"/>
          <p:cNvCxnSpPr>
            <a:stCxn id="5" idx="3"/>
            <a:endCxn id="6" idx="1"/>
          </p:cNvCxnSpPr>
          <p:nvPr/>
        </p:nvCxnSpPr>
        <p:spPr>
          <a:xfrm flipV="1">
            <a:off x="2907525" y="1953706"/>
            <a:ext cx="235715" cy="21971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5" name="24 Conector angular"/>
          <p:cNvCxnSpPr>
            <a:stCxn id="5" idx="3"/>
            <a:endCxn id="7" idx="1"/>
          </p:cNvCxnSpPr>
          <p:nvPr/>
        </p:nvCxnSpPr>
        <p:spPr>
          <a:xfrm flipV="1">
            <a:off x="2907525" y="2882400"/>
            <a:ext cx="235715" cy="12684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6" name="25 Conector angular"/>
          <p:cNvCxnSpPr>
            <a:stCxn id="5" idx="3"/>
            <a:endCxn id="8" idx="1"/>
          </p:cNvCxnSpPr>
          <p:nvPr/>
        </p:nvCxnSpPr>
        <p:spPr>
          <a:xfrm flipV="1">
            <a:off x="2907525" y="3739656"/>
            <a:ext cx="235715" cy="4112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7" name="26 Conector angular"/>
          <p:cNvCxnSpPr>
            <a:stCxn id="5" idx="3"/>
            <a:endCxn id="11" idx="1"/>
          </p:cNvCxnSpPr>
          <p:nvPr/>
        </p:nvCxnSpPr>
        <p:spPr>
          <a:xfrm>
            <a:off x="2907525" y="4150865"/>
            <a:ext cx="235715" cy="17319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8" name="27 Conector angular"/>
          <p:cNvCxnSpPr>
            <a:stCxn id="5" idx="3"/>
            <a:endCxn id="10" idx="1"/>
          </p:cNvCxnSpPr>
          <p:nvPr/>
        </p:nvCxnSpPr>
        <p:spPr>
          <a:xfrm>
            <a:off x="2907525" y="4150865"/>
            <a:ext cx="235715" cy="10287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9" name="28 Conector angular"/>
          <p:cNvCxnSpPr>
            <a:stCxn id="5" idx="3"/>
            <a:endCxn id="9" idx="1"/>
          </p:cNvCxnSpPr>
          <p:nvPr/>
        </p:nvCxnSpPr>
        <p:spPr>
          <a:xfrm>
            <a:off x="2907525" y="4150865"/>
            <a:ext cx="235715" cy="385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0" name="29 Rectángulo"/>
          <p:cNvSpPr/>
          <p:nvPr/>
        </p:nvSpPr>
        <p:spPr>
          <a:xfrm>
            <a:off x="5000628" y="5622488"/>
            <a:ext cx="1639539" cy="5715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Características  personales</a:t>
            </a:r>
            <a:endParaRPr lang="es-MX" sz="1200" dirty="0"/>
          </a:p>
        </p:txBody>
      </p:sp>
      <p:cxnSp>
        <p:nvCxnSpPr>
          <p:cNvPr id="31" name="30 Conector angular"/>
          <p:cNvCxnSpPr/>
          <p:nvPr/>
        </p:nvCxnSpPr>
        <p:spPr>
          <a:xfrm>
            <a:off x="4782779" y="5836802"/>
            <a:ext cx="217849" cy="254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2" name="31 Conector angular"/>
          <p:cNvCxnSpPr>
            <a:stCxn id="30" idx="3"/>
            <a:endCxn id="13" idx="1"/>
          </p:cNvCxnSpPr>
          <p:nvPr/>
        </p:nvCxnSpPr>
        <p:spPr>
          <a:xfrm>
            <a:off x="6640167" y="5908240"/>
            <a:ext cx="289287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3" name="32 Conector angular"/>
          <p:cNvCxnSpPr>
            <a:stCxn id="13" idx="3"/>
            <a:endCxn id="14" idx="1"/>
          </p:cNvCxnSpPr>
          <p:nvPr/>
        </p:nvCxnSpPr>
        <p:spPr>
          <a:xfrm flipV="1">
            <a:off x="8143900" y="5658207"/>
            <a:ext cx="142876" cy="2500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4" name="71 Conector angular"/>
          <p:cNvCxnSpPr>
            <a:endCxn id="13" idx="0"/>
          </p:cNvCxnSpPr>
          <p:nvPr/>
        </p:nvCxnSpPr>
        <p:spPr>
          <a:xfrm>
            <a:off x="3000364" y="5479612"/>
            <a:ext cx="4536313" cy="142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5" name="34 Conector angular"/>
          <p:cNvCxnSpPr>
            <a:stCxn id="7" idx="3"/>
            <a:endCxn id="12" idx="1"/>
          </p:cNvCxnSpPr>
          <p:nvPr/>
        </p:nvCxnSpPr>
        <p:spPr>
          <a:xfrm>
            <a:off x="4782779" y="2882400"/>
            <a:ext cx="289287" cy="6683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6" name="35 Conector angular"/>
          <p:cNvCxnSpPr>
            <a:stCxn id="8" idx="3"/>
            <a:endCxn id="12" idx="1"/>
          </p:cNvCxnSpPr>
          <p:nvPr/>
        </p:nvCxnSpPr>
        <p:spPr>
          <a:xfrm flipV="1">
            <a:off x="4782779" y="3550786"/>
            <a:ext cx="289287" cy="1888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7" name="36 Forma"/>
          <p:cNvCxnSpPr>
            <a:stCxn id="9" idx="3"/>
            <a:endCxn id="12" idx="2"/>
          </p:cNvCxnSpPr>
          <p:nvPr/>
        </p:nvCxnSpPr>
        <p:spPr>
          <a:xfrm flipV="1">
            <a:off x="4782779" y="4265166"/>
            <a:ext cx="1109057" cy="2714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8" name="37 Forma"/>
          <p:cNvCxnSpPr>
            <a:stCxn id="10" idx="3"/>
            <a:endCxn id="12" idx="2"/>
          </p:cNvCxnSpPr>
          <p:nvPr/>
        </p:nvCxnSpPr>
        <p:spPr>
          <a:xfrm flipV="1">
            <a:off x="4782779" y="4265166"/>
            <a:ext cx="1109057" cy="91440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39" name="38 Forma"/>
          <p:cNvCxnSpPr>
            <a:stCxn id="6" idx="3"/>
            <a:endCxn id="12" idx="0"/>
          </p:cNvCxnSpPr>
          <p:nvPr/>
        </p:nvCxnSpPr>
        <p:spPr>
          <a:xfrm>
            <a:off x="4782779" y="1953706"/>
            <a:ext cx="1109057" cy="882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40" name="39 Conector angular"/>
          <p:cNvCxnSpPr>
            <a:stCxn id="14" idx="2"/>
            <a:endCxn id="5" idx="2"/>
          </p:cNvCxnSpPr>
          <p:nvPr/>
        </p:nvCxnSpPr>
        <p:spPr>
          <a:xfrm rot="5400000" flipH="1">
            <a:off x="4620221" y="2027387"/>
            <a:ext cx="1714512" cy="6475823"/>
          </a:xfrm>
          <a:prstGeom prst="bentConnector3">
            <a:avLst>
              <a:gd name="adj1" fmla="val -13333"/>
            </a:avLst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41" name="40 Forma"/>
          <p:cNvCxnSpPr>
            <a:stCxn id="12" idx="3"/>
            <a:endCxn id="13" idx="0"/>
          </p:cNvCxnSpPr>
          <p:nvPr/>
        </p:nvCxnSpPr>
        <p:spPr>
          <a:xfrm>
            <a:off x="6711605" y="3550786"/>
            <a:ext cx="825072" cy="20717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332656"/>
            <a:ext cx="6580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rgbClr val="C00000"/>
                </a:solidFill>
              </a:rPr>
              <a:t>En Busca del Vendedor Perfecto…</a:t>
            </a:r>
            <a:endParaRPr lang="es-MX" sz="3600" b="1" dirty="0">
              <a:solidFill>
                <a:srgbClr val="C0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7584" y="1772816"/>
            <a:ext cx="226876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Comic Sans MS" pitchFamily="66" charset="0"/>
              </a:rPr>
              <a:t>Logos</a:t>
            </a:r>
            <a:endParaRPr lang="es-MX" sz="3600" b="1" dirty="0">
              <a:latin typeface="Comic Sans MS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44208" y="2132856"/>
            <a:ext cx="2232248" cy="7920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 err="1" smtClean="0">
                <a:latin typeface="Comic Sans MS" pitchFamily="66" charset="0"/>
              </a:rPr>
              <a:t>Ethos</a:t>
            </a:r>
            <a:endParaRPr lang="es-MX" sz="3600" b="1" dirty="0"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7584" y="4725144"/>
            <a:ext cx="1835696" cy="7920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Comic Sans MS" pitchFamily="66" charset="0"/>
              </a:rPr>
              <a:t>Pathos</a:t>
            </a:r>
            <a:endParaRPr lang="es-MX" sz="3600" b="1" dirty="0">
              <a:latin typeface="Comic Sans MS" pitchFamily="66" charset="0"/>
            </a:endParaRPr>
          </a:p>
        </p:txBody>
      </p:sp>
      <p:pic>
        <p:nvPicPr>
          <p:cNvPr id="18" name="17 Imagen" descr="hombre f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521296"/>
            <a:ext cx="3771900" cy="4572000"/>
          </a:xfrm>
          <a:prstGeom prst="rect">
            <a:avLst/>
          </a:prstGeom>
        </p:spPr>
      </p:pic>
      <p:sp>
        <p:nvSpPr>
          <p:cNvPr id="19" name="18 Botón de acción: Película">
            <a:hlinkClick r:id="" action="ppaction://noaction" highlightClick="1"/>
          </p:cNvPr>
          <p:cNvSpPr/>
          <p:nvPr/>
        </p:nvSpPr>
        <p:spPr>
          <a:xfrm>
            <a:off x="7956376" y="5517232"/>
            <a:ext cx="792088" cy="5040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404664"/>
            <a:ext cx="3788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solidFill>
                  <a:srgbClr val="C00000"/>
                </a:solidFill>
              </a:rPr>
              <a:t>Ingresos vs Gastos </a:t>
            </a:r>
            <a:endParaRPr lang="es-MX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1812875" y="3189139"/>
            <a:ext cx="4762872" cy="634082"/>
          </a:xfrm>
        </p:spPr>
        <p:txBody>
          <a:bodyPr/>
          <a:lstStyle/>
          <a:p>
            <a:r>
              <a:rPr lang="es-MX" sz="2400" i="1" dirty="0" smtClean="0">
                <a:solidFill>
                  <a:srgbClr val="C00000"/>
                </a:solidFill>
              </a:rPr>
              <a:t>“ La pregunta de los 64,000 ”</a:t>
            </a:r>
            <a:endParaRPr lang="es-MX" sz="2400" i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60648"/>
            <a:ext cx="5121098" cy="1115635"/>
          </a:xfrm>
        </p:spPr>
        <p:txBody>
          <a:bodyPr/>
          <a:lstStyle/>
          <a:p>
            <a:pPr algn="ctr">
              <a:buNone/>
            </a:pPr>
            <a:r>
              <a:rPr lang="es-MX" sz="3600" b="1" dirty="0" smtClean="0">
                <a:solidFill>
                  <a:srgbClr val="C00000"/>
                </a:solidFill>
              </a:rPr>
              <a:t>¿Para quién trabajas?</a:t>
            </a:r>
            <a:endParaRPr lang="es-MX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inegi.org.mx/inegi/contenidos/espanol/prensa/comunicados/grafempl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84031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Cier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25658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rgbClr val="C00000"/>
                </a:solidFill>
              </a:rPr>
              <a:t>Razones del Porqué NO Cerramos</a:t>
            </a:r>
          </a:p>
        </p:txBody>
      </p:sp>
      <p:sp>
        <p:nvSpPr>
          <p:cNvPr id="5" name="4 Elipse"/>
          <p:cNvSpPr/>
          <p:nvPr/>
        </p:nvSpPr>
        <p:spPr>
          <a:xfrm>
            <a:off x="1428728" y="1541903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428728" y="2087649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428728" y="262635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1428728" y="3184977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1428728" y="4016475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428728" y="4562221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1428728" y="5107967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794" r="15134"/>
          <a:stretch>
            <a:fillRect/>
          </a:stretch>
        </p:blipFill>
        <p:spPr bwMode="auto">
          <a:xfrm>
            <a:off x="3059832" y="764703"/>
            <a:ext cx="6084168" cy="52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281909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C00000"/>
                </a:solidFill>
              </a:rPr>
              <a:t>La Ley de las SEIS (Objeciones)</a:t>
            </a:r>
            <a:endParaRPr lang="es-MX" sz="3600" b="1" dirty="0">
              <a:solidFill>
                <a:srgbClr val="C0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30906" t="4227" r="30907" b="11610"/>
          <a:stretch>
            <a:fillRect/>
          </a:stretch>
        </p:blipFill>
        <p:spPr bwMode="auto">
          <a:xfrm>
            <a:off x="107504" y="1196752"/>
            <a:ext cx="31961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361</Words>
  <Application>Microsoft Office PowerPoint</Application>
  <PresentationFormat>Presentación en pantalla (4:3)</PresentationFormat>
  <Paragraphs>93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Axioma</vt:lpstr>
      <vt:lpstr>Diapositiva 3</vt:lpstr>
      <vt:lpstr>Diapositiva 4</vt:lpstr>
      <vt:lpstr>Diapositiva 5</vt:lpstr>
      <vt:lpstr>Diapositiva 6</vt:lpstr>
      <vt:lpstr>“ La pregunta de los 64,000 ”</vt:lpstr>
      <vt:lpstr>Diapositiva 8</vt:lpstr>
      <vt:lpstr>Diapositiva 9</vt:lpstr>
      <vt:lpstr>Diapositiva 10</vt:lpstr>
      <vt:lpstr>Diapositiva 11</vt:lpstr>
      <vt:lpstr>Diapositiva 12</vt:lpstr>
      <vt:lpstr>Las 8 Objeciones </vt:lpstr>
      <vt:lpstr>Diapositiva 14</vt:lpstr>
      <vt:lpstr>Diapositiva 15</vt:lpstr>
    </vt:vector>
  </TitlesOfParts>
  <Company>Syngular Branding S.C.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Luis Andrade Rodríguez</dc:creator>
  <cp:lastModifiedBy>Daniel</cp:lastModifiedBy>
  <cp:revision>45</cp:revision>
  <dcterms:created xsi:type="dcterms:W3CDTF">2011-12-20T15:35:54Z</dcterms:created>
  <dcterms:modified xsi:type="dcterms:W3CDTF">2012-07-11T19:00:24Z</dcterms:modified>
</cp:coreProperties>
</file>