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70" r:id="rId5"/>
    <p:sldId id="271" r:id="rId6"/>
    <p:sldId id="259" r:id="rId7"/>
    <p:sldId id="262" r:id="rId8"/>
    <p:sldId id="607" r:id="rId9"/>
    <p:sldId id="264" r:id="rId10"/>
    <p:sldId id="608" r:id="rId11"/>
    <p:sldId id="609" r:id="rId12"/>
    <p:sldId id="610" r:id="rId13"/>
    <p:sldId id="611" r:id="rId14"/>
    <p:sldId id="612" r:id="rId15"/>
    <p:sldId id="613" r:id="rId16"/>
    <p:sldId id="614" r:id="rId17"/>
    <p:sldId id="615" r:id="rId18"/>
    <p:sldId id="616" r:id="rId19"/>
    <p:sldId id="617" r:id="rId20"/>
    <p:sldId id="618" r:id="rId21"/>
    <p:sldId id="619" r:id="rId22"/>
    <p:sldId id="620" r:id="rId23"/>
    <p:sldId id="621" r:id="rId24"/>
    <p:sldId id="622" r:id="rId25"/>
  </p:sldIdLst>
  <p:sldSz cx="9144000" cy="5715000" type="screen16x10"/>
  <p:notesSz cx="7099300" cy="102346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242"/>
    <a:srgbClr val="00EA6A"/>
    <a:srgbClr val="33CC33"/>
    <a:srgbClr val="FF3300"/>
    <a:srgbClr val="FF6600"/>
    <a:srgbClr val="FF8F43"/>
    <a:srgbClr val="FF6D6D"/>
    <a:srgbClr val="770327"/>
    <a:srgbClr val="BC04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0" autoAdjust="0"/>
    <p:restoredTop sz="94660"/>
  </p:normalViewPr>
  <p:slideViewPr>
    <p:cSldViewPr>
      <p:cViewPr varScale="1">
        <p:scale>
          <a:sx n="87" d="100"/>
          <a:sy n="87" d="100"/>
        </p:scale>
        <p:origin x="-666" y="-84"/>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701974-F4C3-443E-8C30-38D730DF4A12}" type="doc">
      <dgm:prSet loTypeId="urn:microsoft.com/office/officeart/2005/8/layout/venn3" loCatId="relationship" qsTypeId="urn:microsoft.com/office/officeart/2005/8/quickstyle/3d1" qsCatId="3D" csTypeId="urn:microsoft.com/office/officeart/2005/8/colors/colorful3" csCatId="colorful" phldr="1"/>
      <dgm:spPr/>
      <dgm:t>
        <a:bodyPr/>
        <a:lstStyle/>
        <a:p>
          <a:endParaRPr lang="es-MX"/>
        </a:p>
      </dgm:t>
    </dgm:pt>
    <dgm:pt modelId="{AF6BF4E9-400C-4721-9904-370169B0DD87}">
      <dgm:prSet phldrT="[Texto]"/>
      <dgm:spPr/>
      <dgm:t>
        <a:bodyPr/>
        <a:lstStyle/>
        <a:p>
          <a:r>
            <a:rPr lang="es-MX" dirty="0" smtClean="0"/>
            <a:t>Acciones y comunicación terapéuticas</a:t>
          </a:r>
          <a:endParaRPr lang="es-MX" dirty="0"/>
        </a:p>
      </dgm:t>
    </dgm:pt>
    <dgm:pt modelId="{1CB3CECB-621A-4172-B157-AD818C3BF550}" type="parTrans" cxnId="{64B7B726-962D-4DA7-BA5F-2337BADBB0E8}">
      <dgm:prSet/>
      <dgm:spPr/>
      <dgm:t>
        <a:bodyPr/>
        <a:lstStyle/>
        <a:p>
          <a:endParaRPr lang="es-MX"/>
        </a:p>
      </dgm:t>
    </dgm:pt>
    <dgm:pt modelId="{05F3F1C1-8D70-4BA4-A496-40B9C282313D}" type="sibTrans" cxnId="{64B7B726-962D-4DA7-BA5F-2337BADBB0E8}">
      <dgm:prSet/>
      <dgm:spPr/>
      <dgm:t>
        <a:bodyPr/>
        <a:lstStyle/>
        <a:p>
          <a:endParaRPr lang="es-MX"/>
        </a:p>
      </dgm:t>
    </dgm:pt>
    <dgm:pt modelId="{BDF76D1D-2ECB-4231-AC95-19844CB8651A}">
      <dgm:prSet phldrT="[Texto]"/>
      <dgm:spPr/>
      <dgm:t>
        <a:bodyPr/>
        <a:lstStyle/>
        <a:p>
          <a:r>
            <a:rPr lang="es-MX" dirty="0" smtClean="0"/>
            <a:t>Prescripciones de la conducta</a:t>
          </a:r>
          <a:endParaRPr lang="es-MX" dirty="0"/>
        </a:p>
      </dgm:t>
    </dgm:pt>
    <dgm:pt modelId="{71D8DFB7-1354-48F3-865C-3219E7123A78}" type="parTrans" cxnId="{962D1BDF-CE18-4688-90B9-A5063E4FA109}">
      <dgm:prSet/>
      <dgm:spPr/>
      <dgm:t>
        <a:bodyPr/>
        <a:lstStyle/>
        <a:p>
          <a:endParaRPr lang="es-MX"/>
        </a:p>
      </dgm:t>
    </dgm:pt>
    <dgm:pt modelId="{510A5CBE-07ED-49B9-9C8C-05E0EE8B8C85}" type="sibTrans" cxnId="{962D1BDF-CE18-4688-90B9-A5063E4FA109}">
      <dgm:prSet/>
      <dgm:spPr/>
      <dgm:t>
        <a:bodyPr/>
        <a:lstStyle/>
        <a:p>
          <a:endParaRPr lang="es-MX"/>
        </a:p>
      </dgm:t>
    </dgm:pt>
    <dgm:pt modelId="{001B53AF-3FB4-443B-9D5D-6AB310F6F2B0}" type="pres">
      <dgm:prSet presAssocID="{35701974-F4C3-443E-8C30-38D730DF4A12}" presName="Name0" presStyleCnt="0">
        <dgm:presLayoutVars>
          <dgm:dir/>
          <dgm:resizeHandles val="exact"/>
        </dgm:presLayoutVars>
      </dgm:prSet>
      <dgm:spPr/>
      <dgm:t>
        <a:bodyPr/>
        <a:lstStyle/>
        <a:p>
          <a:endParaRPr lang="es-MX"/>
        </a:p>
      </dgm:t>
    </dgm:pt>
    <dgm:pt modelId="{DF771D5F-5E01-4386-B677-055F2865CD5D}" type="pres">
      <dgm:prSet presAssocID="{AF6BF4E9-400C-4721-9904-370169B0DD87}" presName="Name5" presStyleLbl="vennNode1" presStyleIdx="0" presStyleCnt="2">
        <dgm:presLayoutVars>
          <dgm:bulletEnabled val="1"/>
        </dgm:presLayoutVars>
      </dgm:prSet>
      <dgm:spPr/>
      <dgm:t>
        <a:bodyPr/>
        <a:lstStyle/>
        <a:p>
          <a:endParaRPr lang="es-MX"/>
        </a:p>
      </dgm:t>
    </dgm:pt>
    <dgm:pt modelId="{93CD0017-DC19-4249-9A2C-C86E5F494DB5}" type="pres">
      <dgm:prSet presAssocID="{05F3F1C1-8D70-4BA4-A496-40B9C282313D}" presName="space" presStyleCnt="0"/>
      <dgm:spPr/>
    </dgm:pt>
    <dgm:pt modelId="{1410FB98-B294-4F12-9D13-854D52E3D662}" type="pres">
      <dgm:prSet presAssocID="{BDF76D1D-2ECB-4231-AC95-19844CB8651A}" presName="Name5" presStyleLbl="vennNode1" presStyleIdx="1" presStyleCnt="2">
        <dgm:presLayoutVars>
          <dgm:bulletEnabled val="1"/>
        </dgm:presLayoutVars>
      </dgm:prSet>
      <dgm:spPr/>
      <dgm:t>
        <a:bodyPr/>
        <a:lstStyle/>
        <a:p>
          <a:endParaRPr lang="es-MX"/>
        </a:p>
      </dgm:t>
    </dgm:pt>
  </dgm:ptLst>
  <dgm:cxnLst>
    <dgm:cxn modelId="{EE3C22C7-770C-43AA-B77F-5402A66366CF}" type="presOf" srcId="{BDF76D1D-2ECB-4231-AC95-19844CB8651A}" destId="{1410FB98-B294-4F12-9D13-854D52E3D662}" srcOrd="0" destOrd="0" presId="urn:microsoft.com/office/officeart/2005/8/layout/venn3"/>
    <dgm:cxn modelId="{E7DD8FD4-E2ED-41DA-B167-8BFF6BDA5CCF}" type="presOf" srcId="{AF6BF4E9-400C-4721-9904-370169B0DD87}" destId="{DF771D5F-5E01-4386-B677-055F2865CD5D}" srcOrd="0" destOrd="0" presId="urn:microsoft.com/office/officeart/2005/8/layout/venn3"/>
    <dgm:cxn modelId="{4B7F967C-5D08-4C11-AB42-63483E9A0470}" type="presOf" srcId="{35701974-F4C3-443E-8C30-38D730DF4A12}" destId="{001B53AF-3FB4-443B-9D5D-6AB310F6F2B0}" srcOrd="0" destOrd="0" presId="urn:microsoft.com/office/officeart/2005/8/layout/venn3"/>
    <dgm:cxn modelId="{64B7B726-962D-4DA7-BA5F-2337BADBB0E8}" srcId="{35701974-F4C3-443E-8C30-38D730DF4A12}" destId="{AF6BF4E9-400C-4721-9904-370169B0DD87}" srcOrd="0" destOrd="0" parTransId="{1CB3CECB-621A-4172-B157-AD818C3BF550}" sibTransId="{05F3F1C1-8D70-4BA4-A496-40B9C282313D}"/>
    <dgm:cxn modelId="{962D1BDF-CE18-4688-90B9-A5063E4FA109}" srcId="{35701974-F4C3-443E-8C30-38D730DF4A12}" destId="{BDF76D1D-2ECB-4231-AC95-19844CB8651A}" srcOrd="1" destOrd="0" parTransId="{71D8DFB7-1354-48F3-865C-3219E7123A78}" sibTransId="{510A5CBE-07ED-49B9-9C8C-05E0EE8B8C85}"/>
    <dgm:cxn modelId="{AAFE04A9-ED14-4652-9C57-2E0027F597CA}" type="presParOf" srcId="{001B53AF-3FB4-443B-9D5D-6AB310F6F2B0}" destId="{DF771D5F-5E01-4386-B677-055F2865CD5D}" srcOrd="0" destOrd="0" presId="urn:microsoft.com/office/officeart/2005/8/layout/venn3"/>
    <dgm:cxn modelId="{1730C022-2008-4C09-826A-5250AF88E4C7}" type="presParOf" srcId="{001B53AF-3FB4-443B-9D5D-6AB310F6F2B0}" destId="{93CD0017-DC19-4249-9A2C-C86E5F494DB5}" srcOrd="1" destOrd="0" presId="urn:microsoft.com/office/officeart/2005/8/layout/venn3"/>
    <dgm:cxn modelId="{0644F0C5-F5FB-4023-BCA1-337EF19D8971}" type="presParOf" srcId="{001B53AF-3FB4-443B-9D5D-6AB310F6F2B0}" destId="{1410FB98-B294-4F12-9D13-854D52E3D662}" srcOrd="2" destOrd="0" presId="urn:microsoft.com/office/officeart/2005/8/layout/ven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01974-F4C3-443E-8C30-38D730DF4A12}" type="doc">
      <dgm:prSet loTypeId="urn:microsoft.com/office/officeart/2005/8/layout/venn3" loCatId="relationship" qsTypeId="urn:microsoft.com/office/officeart/2005/8/quickstyle/3d1" qsCatId="3D" csTypeId="urn:microsoft.com/office/officeart/2005/8/colors/colorful3" csCatId="colorful" phldr="1"/>
      <dgm:spPr/>
      <dgm:t>
        <a:bodyPr/>
        <a:lstStyle/>
        <a:p>
          <a:endParaRPr lang="es-MX"/>
        </a:p>
      </dgm:t>
    </dgm:pt>
    <dgm:pt modelId="{001B53AF-3FB4-443B-9D5D-6AB310F6F2B0}" type="pres">
      <dgm:prSet presAssocID="{35701974-F4C3-443E-8C30-38D730DF4A12}" presName="Name0" presStyleCnt="0">
        <dgm:presLayoutVars>
          <dgm:dir/>
          <dgm:resizeHandles val="exact"/>
        </dgm:presLayoutVars>
      </dgm:prSet>
      <dgm:spPr/>
      <dgm:t>
        <a:bodyPr/>
        <a:lstStyle/>
        <a:p>
          <a:endParaRPr lang="es-MX"/>
        </a:p>
      </dgm:t>
    </dgm:pt>
  </dgm:ptLst>
  <dgm:cxnLst>
    <dgm:cxn modelId="{68DF90A9-B0B5-4B5B-9FA2-9136F510A6ED}" type="presOf" srcId="{35701974-F4C3-443E-8C30-38D730DF4A12}" destId="{001B53AF-3FB4-443B-9D5D-6AB310F6F2B0}" srcOrd="0"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701974-F4C3-443E-8C30-38D730DF4A12}" type="doc">
      <dgm:prSet loTypeId="urn:microsoft.com/office/officeart/2005/8/layout/venn3" loCatId="relationship" qsTypeId="urn:microsoft.com/office/officeart/2005/8/quickstyle/3d1" qsCatId="3D" csTypeId="urn:microsoft.com/office/officeart/2005/8/colors/colorful3" csCatId="colorful" phldr="1"/>
      <dgm:spPr/>
      <dgm:t>
        <a:bodyPr/>
        <a:lstStyle/>
        <a:p>
          <a:endParaRPr lang="es-MX"/>
        </a:p>
      </dgm:t>
    </dgm:pt>
    <dgm:pt modelId="{001B53AF-3FB4-443B-9D5D-6AB310F6F2B0}" type="pres">
      <dgm:prSet presAssocID="{35701974-F4C3-443E-8C30-38D730DF4A12}" presName="Name0" presStyleCnt="0">
        <dgm:presLayoutVars>
          <dgm:dir/>
          <dgm:resizeHandles val="exact"/>
        </dgm:presLayoutVars>
      </dgm:prSet>
      <dgm:spPr/>
      <dgm:t>
        <a:bodyPr/>
        <a:lstStyle/>
        <a:p>
          <a:endParaRPr lang="es-MX"/>
        </a:p>
      </dgm:t>
    </dgm:pt>
  </dgm:ptLst>
  <dgm:cxnLst>
    <dgm:cxn modelId="{8CD5CE6F-6CF1-479E-B622-51B6FF53F2DC}" type="presOf" srcId="{35701974-F4C3-443E-8C30-38D730DF4A12}" destId="{001B53AF-3FB4-443B-9D5D-6AB310F6F2B0}" srcOrd="0"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701974-F4C3-443E-8C30-38D730DF4A12}" type="doc">
      <dgm:prSet loTypeId="urn:microsoft.com/office/officeart/2005/8/layout/venn3" loCatId="relationship" qsTypeId="urn:microsoft.com/office/officeart/2005/8/quickstyle/3d1" qsCatId="3D" csTypeId="urn:microsoft.com/office/officeart/2005/8/colors/colorful3" csCatId="colorful" phldr="1"/>
      <dgm:spPr/>
      <dgm:t>
        <a:bodyPr/>
        <a:lstStyle/>
        <a:p>
          <a:endParaRPr lang="es-MX"/>
        </a:p>
      </dgm:t>
    </dgm:pt>
    <dgm:pt modelId="{001B53AF-3FB4-443B-9D5D-6AB310F6F2B0}" type="pres">
      <dgm:prSet presAssocID="{35701974-F4C3-443E-8C30-38D730DF4A12}" presName="Name0" presStyleCnt="0">
        <dgm:presLayoutVars>
          <dgm:dir/>
          <dgm:resizeHandles val="exact"/>
        </dgm:presLayoutVars>
      </dgm:prSet>
      <dgm:spPr/>
      <dgm:t>
        <a:bodyPr/>
        <a:lstStyle/>
        <a:p>
          <a:endParaRPr lang="es-MX"/>
        </a:p>
      </dgm:t>
    </dgm:pt>
  </dgm:ptLst>
  <dgm:cxnLst>
    <dgm:cxn modelId="{B483CAA2-44BE-46A4-B34F-383EBA87FB93}" type="presOf" srcId="{35701974-F4C3-443E-8C30-38D730DF4A12}" destId="{001B53AF-3FB4-443B-9D5D-6AB310F6F2B0}" srcOrd="0"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701974-F4C3-443E-8C30-38D730DF4A12}" type="doc">
      <dgm:prSet loTypeId="urn:microsoft.com/office/officeart/2005/8/layout/venn3" loCatId="relationship" qsTypeId="urn:microsoft.com/office/officeart/2005/8/quickstyle/3d1" qsCatId="3D" csTypeId="urn:microsoft.com/office/officeart/2005/8/colors/colorful3" csCatId="colorful" phldr="1"/>
      <dgm:spPr/>
      <dgm:t>
        <a:bodyPr/>
        <a:lstStyle/>
        <a:p>
          <a:endParaRPr lang="es-MX"/>
        </a:p>
      </dgm:t>
    </dgm:pt>
    <dgm:pt modelId="{001B53AF-3FB4-443B-9D5D-6AB310F6F2B0}" type="pres">
      <dgm:prSet presAssocID="{35701974-F4C3-443E-8C30-38D730DF4A12}" presName="Name0" presStyleCnt="0">
        <dgm:presLayoutVars>
          <dgm:dir/>
          <dgm:resizeHandles val="exact"/>
        </dgm:presLayoutVars>
      </dgm:prSet>
      <dgm:spPr/>
      <dgm:t>
        <a:bodyPr/>
        <a:lstStyle/>
        <a:p>
          <a:endParaRPr lang="es-MX"/>
        </a:p>
      </dgm:t>
    </dgm:pt>
  </dgm:ptLst>
  <dgm:cxnLst>
    <dgm:cxn modelId="{12063A31-5CCC-4F85-B1C0-6A4BD3C7CE52}" type="presOf" srcId="{35701974-F4C3-443E-8C30-38D730DF4A12}" destId="{001B53AF-3FB4-443B-9D5D-6AB310F6F2B0}" srcOrd="0"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701974-F4C3-443E-8C30-38D730DF4A12}" type="doc">
      <dgm:prSet loTypeId="urn:microsoft.com/office/officeart/2005/8/layout/venn3" loCatId="relationship" qsTypeId="urn:microsoft.com/office/officeart/2005/8/quickstyle/3d1" qsCatId="3D" csTypeId="urn:microsoft.com/office/officeart/2005/8/colors/colorful3" csCatId="colorful" phldr="1"/>
      <dgm:spPr/>
      <dgm:t>
        <a:bodyPr/>
        <a:lstStyle/>
        <a:p>
          <a:endParaRPr lang="es-MX"/>
        </a:p>
      </dgm:t>
    </dgm:pt>
    <dgm:pt modelId="{001B53AF-3FB4-443B-9D5D-6AB310F6F2B0}" type="pres">
      <dgm:prSet presAssocID="{35701974-F4C3-443E-8C30-38D730DF4A12}" presName="Name0" presStyleCnt="0">
        <dgm:presLayoutVars>
          <dgm:dir/>
          <dgm:resizeHandles val="exact"/>
        </dgm:presLayoutVars>
      </dgm:prSet>
      <dgm:spPr/>
      <dgm:t>
        <a:bodyPr/>
        <a:lstStyle/>
        <a:p>
          <a:endParaRPr lang="es-MX"/>
        </a:p>
      </dgm:t>
    </dgm:pt>
  </dgm:ptLst>
  <dgm:cxnLst>
    <dgm:cxn modelId="{D10C3B1A-3646-415B-9A15-3434D8070DC2}" type="presOf" srcId="{35701974-F4C3-443E-8C30-38D730DF4A12}" destId="{001B53AF-3FB4-443B-9D5D-6AB310F6F2B0}" srcOrd="0"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701974-F4C3-443E-8C30-38D730DF4A12}" type="doc">
      <dgm:prSet loTypeId="urn:microsoft.com/office/officeart/2005/8/layout/venn3" loCatId="relationship" qsTypeId="urn:microsoft.com/office/officeart/2005/8/quickstyle/3d1" qsCatId="3D" csTypeId="urn:microsoft.com/office/officeart/2005/8/colors/colorful3" csCatId="colorful" phldr="1"/>
      <dgm:spPr/>
      <dgm:t>
        <a:bodyPr/>
        <a:lstStyle/>
        <a:p>
          <a:endParaRPr lang="es-MX"/>
        </a:p>
      </dgm:t>
    </dgm:pt>
    <dgm:pt modelId="{001B53AF-3FB4-443B-9D5D-6AB310F6F2B0}" type="pres">
      <dgm:prSet presAssocID="{35701974-F4C3-443E-8C30-38D730DF4A12}" presName="Name0" presStyleCnt="0">
        <dgm:presLayoutVars>
          <dgm:dir/>
          <dgm:resizeHandles val="exact"/>
        </dgm:presLayoutVars>
      </dgm:prSet>
      <dgm:spPr/>
      <dgm:t>
        <a:bodyPr/>
        <a:lstStyle/>
        <a:p>
          <a:endParaRPr lang="es-MX"/>
        </a:p>
      </dgm:t>
    </dgm:pt>
  </dgm:ptLst>
  <dgm:cxnLst>
    <dgm:cxn modelId="{E0482EDC-7A3F-48AE-B469-63CA3E98A899}" type="presOf" srcId="{35701974-F4C3-443E-8C30-38D730DF4A12}" destId="{001B53AF-3FB4-443B-9D5D-6AB310F6F2B0}" srcOrd="0"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701974-F4C3-443E-8C30-38D730DF4A12}" type="doc">
      <dgm:prSet loTypeId="urn:microsoft.com/office/officeart/2005/8/layout/venn3" loCatId="relationship" qsTypeId="urn:microsoft.com/office/officeart/2005/8/quickstyle/3d1" qsCatId="3D" csTypeId="urn:microsoft.com/office/officeart/2005/8/colors/colorful3" csCatId="colorful" phldr="1"/>
      <dgm:spPr/>
      <dgm:t>
        <a:bodyPr/>
        <a:lstStyle/>
        <a:p>
          <a:endParaRPr lang="es-MX"/>
        </a:p>
      </dgm:t>
    </dgm:pt>
    <dgm:pt modelId="{001B53AF-3FB4-443B-9D5D-6AB310F6F2B0}" type="pres">
      <dgm:prSet presAssocID="{35701974-F4C3-443E-8C30-38D730DF4A12}" presName="Name0" presStyleCnt="0">
        <dgm:presLayoutVars>
          <dgm:dir/>
          <dgm:resizeHandles val="exact"/>
        </dgm:presLayoutVars>
      </dgm:prSet>
      <dgm:spPr/>
      <dgm:t>
        <a:bodyPr/>
        <a:lstStyle/>
        <a:p>
          <a:endParaRPr lang="es-MX"/>
        </a:p>
      </dgm:t>
    </dgm:pt>
  </dgm:ptLst>
  <dgm:cxnLst>
    <dgm:cxn modelId="{11FFF227-8648-4024-BED8-A8BFF0C626D3}" type="presOf" srcId="{35701974-F4C3-443E-8C30-38D730DF4A12}" destId="{001B53AF-3FB4-443B-9D5D-6AB310F6F2B0}" srcOrd="0" destOrd="0" presId="urn:microsoft.com/office/officeart/2005/8/layout/venn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DC3B7C-220E-4B32-ABD2-69F49BEDF65B}"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es-MX"/>
        </a:p>
      </dgm:t>
    </dgm:pt>
    <dgm:pt modelId="{E8D85C6B-136D-4E71-8B3A-C196BB737468}">
      <dgm:prSet phldrT="[Texto]"/>
      <dgm:spPr/>
      <dgm:t>
        <a:bodyPr/>
        <a:lstStyle/>
        <a:p>
          <a:r>
            <a:rPr lang="es-MX" b="1" dirty="0" smtClean="0">
              <a:effectLst/>
            </a:rPr>
            <a:t>Prescripciones de la conducta</a:t>
          </a:r>
          <a:endParaRPr lang="es-MX" b="1" dirty="0">
            <a:effectLst/>
          </a:endParaRPr>
        </a:p>
      </dgm:t>
    </dgm:pt>
    <dgm:pt modelId="{F5E8481C-4F0B-482B-A9AB-FA0C2C46019A}" type="parTrans" cxnId="{3D6A76D4-196E-4402-ADB7-5A10323FBFBD}">
      <dgm:prSet/>
      <dgm:spPr/>
      <dgm:t>
        <a:bodyPr/>
        <a:lstStyle/>
        <a:p>
          <a:endParaRPr lang="es-MX"/>
        </a:p>
      </dgm:t>
    </dgm:pt>
    <dgm:pt modelId="{75BBF377-67BF-4118-8E2D-F34824150B3D}" type="sibTrans" cxnId="{3D6A76D4-196E-4402-ADB7-5A10323FBFBD}">
      <dgm:prSet/>
      <dgm:spPr/>
      <dgm:t>
        <a:bodyPr/>
        <a:lstStyle/>
        <a:p>
          <a:endParaRPr lang="es-MX"/>
        </a:p>
      </dgm:t>
    </dgm:pt>
    <dgm:pt modelId="{10ED44D3-3F6C-4A25-8E7C-A4BF11938A2A}">
      <dgm:prSet phldrT="[Texto]"/>
      <dgm:spPr/>
      <dgm:t>
        <a:bodyPr/>
        <a:lstStyle/>
        <a:p>
          <a:r>
            <a:rPr lang="es-MX" dirty="0" smtClean="0"/>
            <a:t>Directas</a:t>
          </a:r>
          <a:endParaRPr lang="es-MX" dirty="0"/>
        </a:p>
      </dgm:t>
    </dgm:pt>
    <dgm:pt modelId="{201FCF93-8F45-466D-AB52-E4692B31469E}" type="parTrans" cxnId="{622253F0-37F4-49B5-9977-505BC8EA4E58}">
      <dgm:prSet/>
      <dgm:spPr/>
      <dgm:t>
        <a:bodyPr/>
        <a:lstStyle/>
        <a:p>
          <a:endParaRPr lang="es-MX"/>
        </a:p>
      </dgm:t>
    </dgm:pt>
    <dgm:pt modelId="{2E94B4F1-2733-4414-AA22-72A36DD46273}" type="sibTrans" cxnId="{622253F0-37F4-49B5-9977-505BC8EA4E58}">
      <dgm:prSet/>
      <dgm:spPr/>
      <dgm:t>
        <a:bodyPr/>
        <a:lstStyle/>
        <a:p>
          <a:endParaRPr lang="es-MX"/>
        </a:p>
      </dgm:t>
    </dgm:pt>
    <dgm:pt modelId="{351AEB0D-6767-4415-AE6C-ABE09A3F0A1E}">
      <dgm:prSet phldrT="[Texto]"/>
      <dgm:spPr/>
      <dgm:t>
        <a:bodyPr/>
        <a:lstStyle/>
        <a:p>
          <a:r>
            <a:rPr lang="es-MX" dirty="0" smtClean="0"/>
            <a:t>Indirectas</a:t>
          </a:r>
          <a:endParaRPr lang="es-MX" dirty="0"/>
        </a:p>
      </dgm:t>
    </dgm:pt>
    <dgm:pt modelId="{FB79FE59-7605-4D7C-8B7F-2457C6FE6FB7}" type="parTrans" cxnId="{019CAEA1-3C76-4676-9770-38F2665B298E}">
      <dgm:prSet/>
      <dgm:spPr/>
      <dgm:t>
        <a:bodyPr/>
        <a:lstStyle/>
        <a:p>
          <a:endParaRPr lang="es-MX"/>
        </a:p>
      </dgm:t>
    </dgm:pt>
    <dgm:pt modelId="{73456AE7-E8C5-41DC-8C62-A630214E3EAB}" type="sibTrans" cxnId="{019CAEA1-3C76-4676-9770-38F2665B298E}">
      <dgm:prSet/>
      <dgm:spPr/>
      <dgm:t>
        <a:bodyPr/>
        <a:lstStyle/>
        <a:p>
          <a:endParaRPr lang="es-MX"/>
        </a:p>
      </dgm:t>
    </dgm:pt>
    <dgm:pt modelId="{5BE07035-8563-4FFE-9BA9-A57C66B1CFD2}">
      <dgm:prSet phldrT="[Texto]"/>
      <dgm:spPr/>
      <dgm:t>
        <a:bodyPr/>
        <a:lstStyle/>
        <a:p>
          <a:r>
            <a:rPr lang="es-MX" dirty="0" smtClean="0"/>
            <a:t>Paradójicas</a:t>
          </a:r>
          <a:endParaRPr lang="es-MX" dirty="0"/>
        </a:p>
      </dgm:t>
    </dgm:pt>
    <dgm:pt modelId="{1B204790-6B59-4F1E-AA7E-2496DAD19458}" type="parTrans" cxnId="{657149AE-E4D4-4179-A99C-658B30BDE99C}">
      <dgm:prSet/>
      <dgm:spPr/>
      <dgm:t>
        <a:bodyPr/>
        <a:lstStyle/>
        <a:p>
          <a:endParaRPr lang="es-MX"/>
        </a:p>
      </dgm:t>
    </dgm:pt>
    <dgm:pt modelId="{08398ED8-02B2-4DEA-B5DC-92B12A8B4172}" type="sibTrans" cxnId="{657149AE-E4D4-4179-A99C-658B30BDE99C}">
      <dgm:prSet/>
      <dgm:spPr/>
      <dgm:t>
        <a:bodyPr/>
        <a:lstStyle/>
        <a:p>
          <a:endParaRPr lang="es-MX"/>
        </a:p>
      </dgm:t>
    </dgm:pt>
    <dgm:pt modelId="{51225EBA-4CBB-4F7A-B8FB-B920FF423EE9}" type="pres">
      <dgm:prSet presAssocID="{F4DC3B7C-220E-4B32-ABD2-69F49BEDF65B}" presName="cycle" presStyleCnt="0">
        <dgm:presLayoutVars>
          <dgm:chMax val="1"/>
          <dgm:dir/>
          <dgm:animLvl val="ctr"/>
          <dgm:resizeHandles val="exact"/>
        </dgm:presLayoutVars>
      </dgm:prSet>
      <dgm:spPr/>
      <dgm:t>
        <a:bodyPr/>
        <a:lstStyle/>
        <a:p>
          <a:endParaRPr lang="es-MX"/>
        </a:p>
      </dgm:t>
    </dgm:pt>
    <dgm:pt modelId="{27B3370A-3ED6-4EF5-A20E-DA43AF6CE74A}" type="pres">
      <dgm:prSet presAssocID="{E8D85C6B-136D-4E71-8B3A-C196BB737468}" presName="centerShape" presStyleLbl="node0" presStyleIdx="0" presStyleCnt="1"/>
      <dgm:spPr/>
      <dgm:t>
        <a:bodyPr/>
        <a:lstStyle/>
        <a:p>
          <a:endParaRPr lang="es-MX"/>
        </a:p>
      </dgm:t>
    </dgm:pt>
    <dgm:pt modelId="{2AC64AA3-FDF9-4BFC-9E91-26B1842ECCED}" type="pres">
      <dgm:prSet presAssocID="{201FCF93-8F45-466D-AB52-E4692B31469E}" presName="parTrans" presStyleLbl="bgSibTrans2D1" presStyleIdx="0" presStyleCnt="3"/>
      <dgm:spPr/>
      <dgm:t>
        <a:bodyPr/>
        <a:lstStyle/>
        <a:p>
          <a:endParaRPr lang="es-MX"/>
        </a:p>
      </dgm:t>
    </dgm:pt>
    <dgm:pt modelId="{5D245B10-B496-4600-8E19-08A125721E9A}" type="pres">
      <dgm:prSet presAssocID="{10ED44D3-3F6C-4A25-8E7C-A4BF11938A2A}" presName="node" presStyleLbl="node1" presStyleIdx="0" presStyleCnt="3">
        <dgm:presLayoutVars>
          <dgm:bulletEnabled val="1"/>
        </dgm:presLayoutVars>
      </dgm:prSet>
      <dgm:spPr/>
      <dgm:t>
        <a:bodyPr/>
        <a:lstStyle/>
        <a:p>
          <a:endParaRPr lang="es-MX"/>
        </a:p>
      </dgm:t>
    </dgm:pt>
    <dgm:pt modelId="{DB585685-CBAF-46B1-8B8F-F65074E5979C}" type="pres">
      <dgm:prSet presAssocID="{FB79FE59-7605-4D7C-8B7F-2457C6FE6FB7}" presName="parTrans" presStyleLbl="bgSibTrans2D1" presStyleIdx="1" presStyleCnt="3"/>
      <dgm:spPr/>
      <dgm:t>
        <a:bodyPr/>
        <a:lstStyle/>
        <a:p>
          <a:endParaRPr lang="es-MX"/>
        </a:p>
      </dgm:t>
    </dgm:pt>
    <dgm:pt modelId="{EE96A70F-5AE7-410E-9A9D-846BF3783A5F}" type="pres">
      <dgm:prSet presAssocID="{351AEB0D-6767-4415-AE6C-ABE09A3F0A1E}" presName="node" presStyleLbl="node1" presStyleIdx="1" presStyleCnt="3">
        <dgm:presLayoutVars>
          <dgm:bulletEnabled val="1"/>
        </dgm:presLayoutVars>
      </dgm:prSet>
      <dgm:spPr/>
      <dgm:t>
        <a:bodyPr/>
        <a:lstStyle/>
        <a:p>
          <a:endParaRPr lang="es-MX"/>
        </a:p>
      </dgm:t>
    </dgm:pt>
    <dgm:pt modelId="{45D37537-A4D2-438E-B5E0-30248220B943}" type="pres">
      <dgm:prSet presAssocID="{1B204790-6B59-4F1E-AA7E-2496DAD19458}" presName="parTrans" presStyleLbl="bgSibTrans2D1" presStyleIdx="2" presStyleCnt="3"/>
      <dgm:spPr/>
      <dgm:t>
        <a:bodyPr/>
        <a:lstStyle/>
        <a:p>
          <a:endParaRPr lang="es-MX"/>
        </a:p>
      </dgm:t>
    </dgm:pt>
    <dgm:pt modelId="{654111D0-3BB1-4BAE-8420-69FEB56348D9}" type="pres">
      <dgm:prSet presAssocID="{5BE07035-8563-4FFE-9BA9-A57C66B1CFD2}" presName="node" presStyleLbl="node1" presStyleIdx="2" presStyleCnt="3">
        <dgm:presLayoutVars>
          <dgm:bulletEnabled val="1"/>
        </dgm:presLayoutVars>
      </dgm:prSet>
      <dgm:spPr/>
      <dgm:t>
        <a:bodyPr/>
        <a:lstStyle/>
        <a:p>
          <a:endParaRPr lang="es-MX"/>
        </a:p>
      </dgm:t>
    </dgm:pt>
  </dgm:ptLst>
  <dgm:cxnLst>
    <dgm:cxn modelId="{BAF71B50-B3D9-467B-8DA7-79902FB0A2A0}" type="presOf" srcId="{5BE07035-8563-4FFE-9BA9-A57C66B1CFD2}" destId="{654111D0-3BB1-4BAE-8420-69FEB56348D9}" srcOrd="0" destOrd="0" presId="urn:microsoft.com/office/officeart/2005/8/layout/radial4"/>
    <dgm:cxn modelId="{8BEE7BB1-85BD-4851-86EF-A51236953928}" type="presOf" srcId="{201FCF93-8F45-466D-AB52-E4692B31469E}" destId="{2AC64AA3-FDF9-4BFC-9E91-26B1842ECCED}" srcOrd="0" destOrd="0" presId="urn:microsoft.com/office/officeart/2005/8/layout/radial4"/>
    <dgm:cxn modelId="{0B84CBBA-4C58-493B-9D1A-A27679CE6C3C}" type="presOf" srcId="{F4DC3B7C-220E-4B32-ABD2-69F49BEDF65B}" destId="{51225EBA-4CBB-4F7A-B8FB-B920FF423EE9}" srcOrd="0" destOrd="0" presId="urn:microsoft.com/office/officeart/2005/8/layout/radial4"/>
    <dgm:cxn modelId="{2DFD7910-EDD9-475D-8CF5-32DEAEB40902}" type="presOf" srcId="{FB79FE59-7605-4D7C-8B7F-2457C6FE6FB7}" destId="{DB585685-CBAF-46B1-8B8F-F65074E5979C}" srcOrd="0" destOrd="0" presId="urn:microsoft.com/office/officeart/2005/8/layout/radial4"/>
    <dgm:cxn modelId="{55B6052D-2846-41CB-A4B4-B26904B4F7EB}" type="presOf" srcId="{1B204790-6B59-4F1E-AA7E-2496DAD19458}" destId="{45D37537-A4D2-438E-B5E0-30248220B943}" srcOrd="0" destOrd="0" presId="urn:microsoft.com/office/officeart/2005/8/layout/radial4"/>
    <dgm:cxn modelId="{622253F0-37F4-49B5-9977-505BC8EA4E58}" srcId="{E8D85C6B-136D-4E71-8B3A-C196BB737468}" destId="{10ED44D3-3F6C-4A25-8E7C-A4BF11938A2A}" srcOrd="0" destOrd="0" parTransId="{201FCF93-8F45-466D-AB52-E4692B31469E}" sibTransId="{2E94B4F1-2733-4414-AA22-72A36DD46273}"/>
    <dgm:cxn modelId="{3D6A76D4-196E-4402-ADB7-5A10323FBFBD}" srcId="{F4DC3B7C-220E-4B32-ABD2-69F49BEDF65B}" destId="{E8D85C6B-136D-4E71-8B3A-C196BB737468}" srcOrd="0" destOrd="0" parTransId="{F5E8481C-4F0B-482B-A9AB-FA0C2C46019A}" sibTransId="{75BBF377-67BF-4118-8E2D-F34824150B3D}"/>
    <dgm:cxn modelId="{657149AE-E4D4-4179-A99C-658B30BDE99C}" srcId="{E8D85C6B-136D-4E71-8B3A-C196BB737468}" destId="{5BE07035-8563-4FFE-9BA9-A57C66B1CFD2}" srcOrd="2" destOrd="0" parTransId="{1B204790-6B59-4F1E-AA7E-2496DAD19458}" sibTransId="{08398ED8-02B2-4DEA-B5DC-92B12A8B4172}"/>
    <dgm:cxn modelId="{CDEAE73A-04DD-44AC-AAA5-6A7F7EFDA9FA}" type="presOf" srcId="{E8D85C6B-136D-4E71-8B3A-C196BB737468}" destId="{27B3370A-3ED6-4EF5-A20E-DA43AF6CE74A}" srcOrd="0" destOrd="0" presId="urn:microsoft.com/office/officeart/2005/8/layout/radial4"/>
    <dgm:cxn modelId="{019CAEA1-3C76-4676-9770-38F2665B298E}" srcId="{E8D85C6B-136D-4E71-8B3A-C196BB737468}" destId="{351AEB0D-6767-4415-AE6C-ABE09A3F0A1E}" srcOrd="1" destOrd="0" parTransId="{FB79FE59-7605-4D7C-8B7F-2457C6FE6FB7}" sibTransId="{73456AE7-E8C5-41DC-8C62-A630214E3EAB}"/>
    <dgm:cxn modelId="{A3F68EB3-2480-4D85-AA9A-C341248E7A46}" type="presOf" srcId="{10ED44D3-3F6C-4A25-8E7C-A4BF11938A2A}" destId="{5D245B10-B496-4600-8E19-08A125721E9A}" srcOrd="0" destOrd="0" presId="urn:microsoft.com/office/officeart/2005/8/layout/radial4"/>
    <dgm:cxn modelId="{2F0F2A66-BA50-40AB-9B04-42181F82A19C}" type="presOf" srcId="{351AEB0D-6767-4415-AE6C-ABE09A3F0A1E}" destId="{EE96A70F-5AE7-410E-9A9D-846BF3783A5F}" srcOrd="0" destOrd="0" presId="urn:microsoft.com/office/officeart/2005/8/layout/radial4"/>
    <dgm:cxn modelId="{B26AC54D-5706-439D-A02E-7E42DA0851B2}" type="presParOf" srcId="{51225EBA-4CBB-4F7A-B8FB-B920FF423EE9}" destId="{27B3370A-3ED6-4EF5-A20E-DA43AF6CE74A}" srcOrd="0" destOrd="0" presId="urn:microsoft.com/office/officeart/2005/8/layout/radial4"/>
    <dgm:cxn modelId="{3CAA176D-C006-4AD1-92EA-F36BA275ECC9}" type="presParOf" srcId="{51225EBA-4CBB-4F7A-B8FB-B920FF423EE9}" destId="{2AC64AA3-FDF9-4BFC-9E91-26B1842ECCED}" srcOrd="1" destOrd="0" presId="urn:microsoft.com/office/officeart/2005/8/layout/radial4"/>
    <dgm:cxn modelId="{9A061D2F-00E1-4A1F-B5EB-5CF8C11EC93E}" type="presParOf" srcId="{51225EBA-4CBB-4F7A-B8FB-B920FF423EE9}" destId="{5D245B10-B496-4600-8E19-08A125721E9A}" srcOrd="2" destOrd="0" presId="urn:microsoft.com/office/officeart/2005/8/layout/radial4"/>
    <dgm:cxn modelId="{52A9D37B-632A-43F9-A04F-C5E0AEB454F5}" type="presParOf" srcId="{51225EBA-4CBB-4F7A-B8FB-B920FF423EE9}" destId="{DB585685-CBAF-46B1-8B8F-F65074E5979C}" srcOrd="3" destOrd="0" presId="urn:microsoft.com/office/officeart/2005/8/layout/radial4"/>
    <dgm:cxn modelId="{452C3A72-CADF-433D-9A94-C70F6814738C}" type="presParOf" srcId="{51225EBA-4CBB-4F7A-B8FB-B920FF423EE9}" destId="{EE96A70F-5AE7-410E-9A9D-846BF3783A5F}" srcOrd="4" destOrd="0" presId="urn:microsoft.com/office/officeart/2005/8/layout/radial4"/>
    <dgm:cxn modelId="{50D9E928-271B-4FC2-907F-64D5A819CF3C}" type="presParOf" srcId="{51225EBA-4CBB-4F7A-B8FB-B920FF423EE9}" destId="{45D37537-A4D2-438E-B5E0-30248220B943}" srcOrd="5" destOrd="0" presId="urn:microsoft.com/office/officeart/2005/8/layout/radial4"/>
    <dgm:cxn modelId="{312A92E0-1D19-44AB-8057-36DCBBCA72BA}" type="presParOf" srcId="{51225EBA-4CBB-4F7A-B8FB-B920FF423EE9}" destId="{654111D0-3BB1-4BAE-8420-69FEB56348D9}" srcOrd="6" destOrd="0" presId="urn:microsoft.com/office/officeart/2005/8/layout/radial4"/>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771D5F-5E01-4386-B677-055F2865CD5D}">
      <dsp:nvSpPr>
        <dsp:cNvPr id="0" name=""/>
        <dsp:cNvSpPr/>
      </dsp:nvSpPr>
      <dsp:spPr>
        <a:xfrm>
          <a:off x="466401" y="510"/>
          <a:ext cx="2375242" cy="2375242"/>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0717" tIns="24130" rIns="130717" bIns="24130" numCol="1" spcCol="1270" anchor="ctr" anchorCtr="0">
          <a:noAutofit/>
        </a:bodyPr>
        <a:lstStyle/>
        <a:p>
          <a:pPr lvl="0" algn="ctr" defTabSz="844550">
            <a:lnSpc>
              <a:spcPct val="90000"/>
            </a:lnSpc>
            <a:spcBef>
              <a:spcPct val="0"/>
            </a:spcBef>
            <a:spcAft>
              <a:spcPct val="35000"/>
            </a:spcAft>
          </a:pPr>
          <a:r>
            <a:rPr lang="es-MX" sz="1900" kern="1200" dirty="0" smtClean="0"/>
            <a:t>Acciones y comunicación terapéuticas</a:t>
          </a:r>
          <a:endParaRPr lang="es-MX" sz="1900" kern="1200" dirty="0"/>
        </a:p>
      </dsp:txBody>
      <dsp:txXfrm>
        <a:off x="466401" y="510"/>
        <a:ext cx="2375242" cy="2375242"/>
      </dsp:txXfrm>
    </dsp:sp>
    <dsp:sp modelId="{1410FB98-B294-4F12-9D13-854D52E3D662}">
      <dsp:nvSpPr>
        <dsp:cNvPr id="0" name=""/>
        <dsp:cNvSpPr/>
      </dsp:nvSpPr>
      <dsp:spPr>
        <a:xfrm>
          <a:off x="2366595" y="510"/>
          <a:ext cx="2375242" cy="2375242"/>
        </a:xfrm>
        <a:prstGeom prst="ellipse">
          <a:avLst/>
        </a:prstGeom>
        <a:solidFill>
          <a:schemeClr val="accent3">
            <a:alpha val="50000"/>
            <a:hueOff val="11250264"/>
            <a:satOff val="-16880"/>
            <a:lumOff val="-274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0717" tIns="24130" rIns="130717" bIns="24130" numCol="1" spcCol="1270" anchor="ctr" anchorCtr="0">
          <a:noAutofit/>
        </a:bodyPr>
        <a:lstStyle/>
        <a:p>
          <a:pPr lvl="0" algn="ctr" defTabSz="844550">
            <a:lnSpc>
              <a:spcPct val="90000"/>
            </a:lnSpc>
            <a:spcBef>
              <a:spcPct val="0"/>
            </a:spcBef>
            <a:spcAft>
              <a:spcPct val="35000"/>
            </a:spcAft>
          </a:pPr>
          <a:r>
            <a:rPr lang="es-MX" sz="1900" kern="1200" dirty="0" smtClean="0"/>
            <a:t>Prescripciones de la conducta</a:t>
          </a:r>
          <a:endParaRPr lang="es-MX" sz="1900" kern="1200" dirty="0"/>
        </a:p>
      </dsp:txBody>
      <dsp:txXfrm>
        <a:off x="2366595" y="510"/>
        <a:ext cx="2375242" cy="237524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B3370A-3ED6-4EF5-A20E-DA43AF6CE74A}">
      <dsp:nvSpPr>
        <dsp:cNvPr id="0" name=""/>
        <dsp:cNvSpPr/>
      </dsp:nvSpPr>
      <dsp:spPr>
        <a:xfrm>
          <a:off x="2342465" y="2554545"/>
          <a:ext cx="1939805" cy="193980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MX" sz="1700" b="1" kern="1200" dirty="0" smtClean="0">
              <a:effectLst/>
            </a:rPr>
            <a:t>Prescripciones de la conducta</a:t>
          </a:r>
          <a:endParaRPr lang="es-MX" sz="1700" b="1" kern="1200" dirty="0">
            <a:effectLst/>
          </a:endParaRPr>
        </a:p>
      </dsp:txBody>
      <dsp:txXfrm>
        <a:off x="2342465" y="2554545"/>
        <a:ext cx="1939805" cy="1939805"/>
      </dsp:txXfrm>
    </dsp:sp>
    <dsp:sp modelId="{2AC64AA3-FDF9-4BFC-9E91-26B1842ECCED}">
      <dsp:nvSpPr>
        <dsp:cNvPr id="0" name=""/>
        <dsp:cNvSpPr/>
      </dsp:nvSpPr>
      <dsp:spPr>
        <a:xfrm rot="12900000">
          <a:off x="875361" y="2142344"/>
          <a:ext cx="1715858" cy="552844"/>
        </a:xfrm>
        <a:prstGeom prst="lef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D245B10-B496-4600-8E19-08A125721E9A}">
      <dsp:nvSpPr>
        <dsp:cNvPr id="0" name=""/>
        <dsp:cNvSpPr/>
      </dsp:nvSpPr>
      <dsp:spPr>
        <a:xfrm>
          <a:off x="109109" y="1189553"/>
          <a:ext cx="1842815" cy="14742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MX" sz="2800" kern="1200" dirty="0" smtClean="0"/>
            <a:t>Directas</a:t>
          </a:r>
          <a:endParaRPr lang="es-MX" sz="2800" kern="1200" dirty="0"/>
        </a:p>
      </dsp:txBody>
      <dsp:txXfrm>
        <a:off x="109109" y="1189553"/>
        <a:ext cx="1842815" cy="1474252"/>
      </dsp:txXfrm>
    </dsp:sp>
    <dsp:sp modelId="{DB585685-CBAF-46B1-8B8F-F65074E5979C}">
      <dsp:nvSpPr>
        <dsp:cNvPr id="0" name=""/>
        <dsp:cNvSpPr/>
      </dsp:nvSpPr>
      <dsp:spPr>
        <a:xfrm rot="16200000">
          <a:off x="2454438" y="1320329"/>
          <a:ext cx="1715858" cy="552844"/>
        </a:xfrm>
        <a:prstGeom prst="lef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96A70F-5AE7-410E-9A9D-846BF3783A5F}">
      <dsp:nvSpPr>
        <dsp:cNvPr id="0" name=""/>
        <dsp:cNvSpPr/>
      </dsp:nvSpPr>
      <dsp:spPr>
        <a:xfrm>
          <a:off x="2390960" y="1696"/>
          <a:ext cx="1842815" cy="1474252"/>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MX" sz="2800" kern="1200" dirty="0" smtClean="0"/>
            <a:t>Indirectas</a:t>
          </a:r>
          <a:endParaRPr lang="es-MX" sz="2800" kern="1200" dirty="0"/>
        </a:p>
      </dsp:txBody>
      <dsp:txXfrm>
        <a:off x="2390960" y="1696"/>
        <a:ext cx="1842815" cy="1474252"/>
      </dsp:txXfrm>
    </dsp:sp>
    <dsp:sp modelId="{45D37537-A4D2-438E-B5E0-30248220B943}">
      <dsp:nvSpPr>
        <dsp:cNvPr id="0" name=""/>
        <dsp:cNvSpPr/>
      </dsp:nvSpPr>
      <dsp:spPr>
        <a:xfrm rot="19500000">
          <a:off x="4033515" y="2142344"/>
          <a:ext cx="1715858" cy="552844"/>
        </a:xfrm>
        <a:prstGeom prst="lef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54111D0-3BB1-4BAE-8420-69FEB56348D9}">
      <dsp:nvSpPr>
        <dsp:cNvPr id="0" name=""/>
        <dsp:cNvSpPr/>
      </dsp:nvSpPr>
      <dsp:spPr>
        <a:xfrm>
          <a:off x="4672811" y="1189553"/>
          <a:ext cx="1842815" cy="1474252"/>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s-MX" sz="2800" kern="1200" dirty="0" smtClean="0"/>
            <a:t>Paradójicas</a:t>
          </a:r>
          <a:endParaRPr lang="es-MX" sz="2800" kern="1200" dirty="0"/>
        </a:p>
      </dsp:txBody>
      <dsp:txXfrm>
        <a:off x="4672811" y="1189553"/>
        <a:ext cx="1842815" cy="1474252"/>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MX"/>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1588EA0-F750-4539-818E-9DBE589482BD}" type="datetimeFigureOut">
              <a:rPr lang="es-MX" smtClean="0"/>
              <a:pPr/>
              <a:t>06/08/2010</a:t>
            </a:fld>
            <a:endParaRPr lang="es-MX"/>
          </a:p>
        </p:txBody>
      </p:sp>
      <p:sp>
        <p:nvSpPr>
          <p:cNvPr id="4" name="3 Marcador de imagen de diapositiva"/>
          <p:cNvSpPr>
            <a:spLocks noGrp="1" noRot="1" noChangeAspect="1"/>
          </p:cNvSpPr>
          <p:nvPr>
            <p:ph type="sldImg" idx="2"/>
          </p:nvPr>
        </p:nvSpPr>
        <p:spPr>
          <a:xfrm>
            <a:off x="481013" y="768350"/>
            <a:ext cx="6137275" cy="3836988"/>
          </a:xfrm>
          <a:prstGeom prst="rect">
            <a:avLst/>
          </a:prstGeom>
          <a:noFill/>
          <a:ln w="12700">
            <a:solidFill>
              <a:prstClr val="black"/>
            </a:solidFill>
          </a:ln>
        </p:spPr>
        <p:txBody>
          <a:bodyPr vert="horz" lIns="99048" tIns="49524" rIns="99048" bIns="49524" rtlCol="0" anchor="ctr"/>
          <a:lstStyle/>
          <a:p>
            <a:endParaRPr lang="es-MX"/>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MX"/>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14357C3-0310-40E6-8AA3-12599CFD8672}"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81013" y="768350"/>
            <a:ext cx="6137275" cy="3836988"/>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14357C3-0310-40E6-8AA3-12599CFD8672}" type="slidenum">
              <a:rPr lang="es-MX" smtClean="0"/>
              <a:pPr/>
              <a:t>7</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81013" y="768350"/>
            <a:ext cx="6137275" cy="3836988"/>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B14357C3-0310-40E6-8AA3-12599CFD8672}" type="slidenum">
              <a:rPr lang="es-MX" smtClean="0"/>
              <a:pPr/>
              <a:t>8</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8"/>
            <a:ext cx="7772400" cy="1225021"/>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8"/>
            <a:ext cx="2057400" cy="4876271"/>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28868"/>
            <a:ext cx="6019800" cy="487627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9"/>
            <a:ext cx="7772400" cy="1135063"/>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32"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7" y="227543"/>
            <a:ext cx="3008313" cy="968375"/>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B21E6E5-0267-4CA0-9175-436B32DF4380}" type="datetimeFigureOut">
              <a:rPr lang="es-MX" smtClean="0"/>
              <a:pPr/>
              <a:t>06/08/2010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C1A0C8B-1860-43EB-8A4F-1E1BA0C588B5}" type="slidenum">
              <a:rPr lang="es-MX" smtClean="0"/>
              <a:pPr/>
              <a:t>‹Nº›</a:t>
            </a:fld>
            <a:endParaRPr lang="es-MX"/>
          </a:p>
        </p:txBody>
      </p:sp>
    </p:spTree>
  </p:cSld>
  <p:clrMapOvr>
    <a:masterClrMapping/>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B21E6E5-0267-4CA0-9175-436B32DF4380}" type="datetimeFigureOut">
              <a:rPr lang="es-MX" smtClean="0"/>
              <a:pPr/>
              <a:t>06/08/2010</a:t>
            </a:fld>
            <a:endParaRPr lang="es-MX"/>
          </a:p>
        </p:txBody>
      </p:sp>
      <p:sp>
        <p:nvSpPr>
          <p:cNvPr id="5" name="4 Marcador de pie de página"/>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CC1A0C8B-1860-43EB-8A4F-1E1BA0C588B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hee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2.xml"/><Relationship Id="rId7" Type="http://schemas.openxmlformats.org/officeDocument/2006/relationships/image" Target="../media/image21.gif"/><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3.xml"/><Relationship Id="rId7" Type="http://schemas.openxmlformats.org/officeDocument/2006/relationships/image" Target="../media/image23.g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Layout" Target="../diagrams/layout6.xml"/><Relationship Id="rId7" Type="http://schemas.openxmlformats.org/officeDocument/2006/relationships/image" Target="../media/image21.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1.jpeg"/></Relationships>
</file>

<file path=ppt/slides/_rels/slide22.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35.jpeg"/><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0" Type="http://schemas.openxmlformats.org/officeDocument/2006/relationships/diagramData" Target="../diagrams/data9.xml"/><Relationship Id="rId4" Type="http://schemas.openxmlformats.org/officeDocument/2006/relationships/image" Target="../media/image36.jpeg"/><Relationship Id="rId9" Type="http://schemas.microsoft.com/office/2007/relationships/diagramDrawing" Target="../diagrams/drawing8.xml"/><Relationship Id="rId14" Type="http://schemas.microsoft.com/office/2007/relationships/diagramDrawing" Target="../diagrams/drawing9.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3"/>
            <a:ext cx="9144000" cy="1225021"/>
          </a:xfr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0">
            <a:schemeClr val="accent2"/>
          </a:lnRef>
          <a:fillRef idx="3">
            <a:schemeClr val="accent2"/>
          </a:fillRef>
          <a:effectRef idx="3">
            <a:schemeClr val="accent2"/>
          </a:effectRef>
          <a:fontRef idx="minor">
            <a:schemeClr val="lt1"/>
          </a:fontRef>
        </p:style>
        <p:txBody>
          <a:bodyPr>
            <a:normAutofit/>
          </a:bodyPr>
          <a:lstStyle/>
          <a:p>
            <a:r>
              <a:rPr lang="es-MX" sz="6000" b="1" cap="smal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arte del cambio</a:t>
            </a:r>
            <a:endParaRPr lang="es-MX" sz="6000" b="1" cap="smal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Subtítulo"/>
          <p:cNvSpPr>
            <a:spLocks noGrp="1"/>
          </p:cNvSpPr>
          <p:nvPr>
            <p:ph type="subTitle" idx="1"/>
          </p:nvPr>
        </p:nvSpPr>
        <p:spPr>
          <a:xfrm>
            <a:off x="0" y="1714492"/>
            <a:ext cx="4000528" cy="3214710"/>
          </a:xfrm>
        </p:spPr>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es-MX" sz="2800" b="1" cap="small"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rPr>
              <a:t>No son las cosas en sí la que nos preocupan, sino las opiniones que tenemos de las cosas.</a:t>
            </a:r>
            <a:endParaRPr lang="es-MX" sz="2800" b="1" cap="small"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pitchFamily="34" charset="0"/>
            </a:endParaRPr>
          </a:p>
        </p:txBody>
      </p:sp>
      <p:pic>
        <p:nvPicPr>
          <p:cNvPr id="4" name="Picture 6" descr="http://hatonuevo-laguajira.gov.co/apc-aa-files/39313866663266366263313437616662/eventos_mapa.jpg"/>
          <p:cNvPicPr>
            <a:picLocks noChangeAspect="1" noChangeArrowheads="1"/>
          </p:cNvPicPr>
          <p:nvPr/>
        </p:nvPicPr>
        <p:blipFill>
          <a:blip r:embed="rId2" cstate="print"/>
          <a:srcRect/>
          <a:stretch>
            <a:fillRect/>
          </a:stretch>
        </p:blipFill>
        <p:spPr bwMode="auto">
          <a:xfrm>
            <a:off x="4076892" y="1785932"/>
            <a:ext cx="4733726" cy="33480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5" name="4 Grupo"/>
          <p:cNvGrpSpPr/>
          <p:nvPr/>
        </p:nvGrpSpPr>
        <p:grpSpPr>
          <a:xfrm>
            <a:off x="6215074" y="1500178"/>
            <a:ext cx="2928958" cy="2214578"/>
            <a:chOff x="6786578" y="-214334"/>
            <a:chExt cx="2643206" cy="2000224"/>
          </a:xfrm>
        </p:grpSpPr>
        <p:sp>
          <p:nvSpPr>
            <p:cNvPr id="6" name="5 Anillo"/>
            <p:cNvSpPr/>
            <p:nvPr/>
          </p:nvSpPr>
          <p:spPr>
            <a:xfrm>
              <a:off x="8215338" y="-214334"/>
              <a:ext cx="1071570" cy="1143008"/>
            </a:xfrm>
            <a:prstGeom prst="donut">
              <a:avLst>
                <a:gd name="adj" fmla="val 15620"/>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7" name="6 Anillo"/>
            <p:cNvSpPr/>
            <p:nvPr/>
          </p:nvSpPr>
          <p:spPr>
            <a:xfrm>
              <a:off x="8572496" y="142836"/>
              <a:ext cx="500066" cy="500066"/>
            </a:xfrm>
            <a:prstGeom prst="donut">
              <a:avLst>
                <a:gd name="adj" fmla="val 38286"/>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8" name="7 Anillo"/>
            <p:cNvSpPr/>
            <p:nvPr/>
          </p:nvSpPr>
          <p:spPr>
            <a:xfrm>
              <a:off x="7572396" y="-214334"/>
              <a:ext cx="428628" cy="428628"/>
            </a:xfrm>
            <a:prstGeom prst="donut">
              <a:avLst>
                <a:gd name="adj" fmla="val 24489"/>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9" name="8 Anillo"/>
            <p:cNvSpPr/>
            <p:nvPr/>
          </p:nvSpPr>
          <p:spPr>
            <a:xfrm>
              <a:off x="7929586" y="-142916"/>
              <a:ext cx="785818" cy="785818"/>
            </a:xfrm>
            <a:prstGeom prst="donut">
              <a:avLst>
                <a:gd name="adj" fmla="val 27596"/>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10" name="9 Anillo"/>
            <p:cNvSpPr/>
            <p:nvPr/>
          </p:nvSpPr>
          <p:spPr>
            <a:xfrm>
              <a:off x="7786710" y="-20"/>
              <a:ext cx="357190" cy="357190"/>
            </a:xfrm>
            <a:prstGeom prst="donut">
              <a:avLst>
                <a:gd name="adj" fmla="val 14841"/>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11" name="10 Anillo"/>
            <p:cNvSpPr/>
            <p:nvPr/>
          </p:nvSpPr>
          <p:spPr>
            <a:xfrm>
              <a:off x="8715436" y="500026"/>
              <a:ext cx="571472" cy="571504"/>
            </a:xfrm>
            <a:prstGeom prst="donut">
              <a:avLst>
                <a:gd name="adj" fmla="val 14841"/>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12" name="11 Anillo"/>
            <p:cNvSpPr/>
            <p:nvPr/>
          </p:nvSpPr>
          <p:spPr>
            <a:xfrm>
              <a:off x="7215206" y="-20"/>
              <a:ext cx="285752" cy="285752"/>
            </a:xfrm>
            <a:prstGeom prst="donut">
              <a:avLst>
                <a:gd name="adj" fmla="val 37121"/>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13" name="12 Anillo"/>
            <p:cNvSpPr/>
            <p:nvPr/>
          </p:nvSpPr>
          <p:spPr>
            <a:xfrm>
              <a:off x="7500958" y="285712"/>
              <a:ext cx="285752" cy="285752"/>
            </a:xfrm>
            <a:prstGeom prst="donut">
              <a:avLst>
                <a:gd name="adj" fmla="val 22197"/>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14" name="13 Anillo"/>
            <p:cNvSpPr/>
            <p:nvPr/>
          </p:nvSpPr>
          <p:spPr>
            <a:xfrm>
              <a:off x="8501090" y="1071530"/>
              <a:ext cx="357190" cy="357170"/>
            </a:xfrm>
            <a:prstGeom prst="donut">
              <a:avLst>
                <a:gd name="adj" fmla="val 32873"/>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15" name="14 Anillo"/>
            <p:cNvSpPr/>
            <p:nvPr/>
          </p:nvSpPr>
          <p:spPr>
            <a:xfrm>
              <a:off x="8358214" y="714340"/>
              <a:ext cx="1071570" cy="1071550"/>
            </a:xfrm>
            <a:prstGeom prst="donut">
              <a:avLst>
                <a:gd name="adj" fmla="val 4637"/>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16" name="15 Anillo"/>
            <p:cNvSpPr/>
            <p:nvPr/>
          </p:nvSpPr>
          <p:spPr>
            <a:xfrm>
              <a:off x="8215338" y="500026"/>
              <a:ext cx="428628" cy="428628"/>
            </a:xfrm>
            <a:prstGeom prst="donut">
              <a:avLst>
                <a:gd name="adj" fmla="val 14841"/>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sp>
          <p:nvSpPr>
            <p:cNvPr id="17" name="16 Anillo"/>
            <p:cNvSpPr/>
            <p:nvPr/>
          </p:nvSpPr>
          <p:spPr>
            <a:xfrm>
              <a:off x="6786578" y="-20"/>
              <a:ext cx="214282" cy="214294"/>
            </a:xfrm>
            <a:prstGeom prst="donut">
              <a:avLst>
                <a:gd name="adj" fmla="val 467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MX">
                <a:solidFill>
                  <a:schemeClr val="tx1"/>
                </a:solidFill>
              </a:endParaRPr>
            </a:p>
          </p:txBody>
        </p:sp>
        <p:sp>
          <p:nvSpPr>
            <p:cNvPr id="18" name="17 Anillo"/>
            <p:cNvSpPr/>
            <p:nvPr/>
          </p:nvSpPr>
          <p:spPr>
            <a:xfrm>
              <a:off x="7858148" y="500046"/>
              <a:ext cx="142876" cy="142876"/>
            </a:xfrm>
            <a:prstGeom prst="donut">
              <a:avLst>
                <a:gd name="adj" fmla="val 41648"/>
              </a:avLst>
            </a:prstGeom>
            <a:ln w="28575">
              <a:solidFill>
                <a:srgbClr val="C00000"/>
              </a:solidFill>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s-MX">
                <a:solidFill>
                  <a:schemeClr val="tx1"/>
                </a:solidFill>
              </a:endParaRPr>
            </a:p>
          </p:txBody>
        </p:sp>
      </p:grpSp>
      <p:cxnSp>
        <p:nvCxnSpPr>
          <p:cNvPr id="20" name="19 Conector recto de flecha"/>
          <p:cNvCxnSpPr/>
          <p:nvPr/>
        </p:nvCxnSpPr>
        <p:spPr>
          <a:xfrm>
            <a:off x="0" y="5429268"/>
            <a:ext cx="2714612" cy="1588"/>
          </a:xfrm>
          <a:prstGeom prst="straightConnector1">
            <a:avLst/>
          </a:prstGeom>
          <a:ln>
            <a:solidFill>
              <a:srgbClr val="FF0000"/>
            </a:solidFill>
            <a:tailEnd type="arrow"/>
          </a:ln>
          <a:effectLst>
            <a:glow rad="635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21" name="20 Conector recto de flecha"/>
          <p:cNvCxnSpPr/>
          <p:nvPr/>
        </p:nvCxnSpPr>
        <p:spPr>
          <a:xfrm>
            <a:off x="-32" y="5500706"/>
            <a:ext cx="4357718" cy="1588"/>
          </a:xfrm>
          <a:prstGeom prst="straightConnector1">
            <a:avLst/>
          </a:prstGeom>
          <a:ln>
            <a:solidFill>
              <a:srgbClr val="FF0000"/>
            </a:solidFill>
            <a:tailEnd type="arrow"/>
          </a:ln>
          <a:effectLst>
            <a:glow rad="635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23" name="22 Conector recto de flecha"/>
          <p:cNvCxnSpPr/>
          <p:nvPr/>
        </p:nvCxnSpPr>
        <p:spPr>
          <a:xfrm>
            <a:off x="-32" y="5570556"/>
            <a:ext cx="3214710" cy="1588"/>
          </a:xfrm>
          <a:prstGeom prst="straightConnector1">
            <a:avLst/>
          </a:prstGeom>
          <a:ln>
            <a:solidFill>
              <a:srgbClr val="FF0000"/>
            </a:solidFill>
            <a:tailEnd type="arrow"/>
          </a:ln>
          <a:effectLst>
            <a:glow rad="635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28" name="27 Conector recto de flecha"/>
          <p:cNvCxnSpPr/>
          <p:nvPr/>
        </p:nvCxnSpPr>
        <p:spPr>
          <a:xfrm>
            <a:off x="0" y="5643582"/>
            <a:ext cx="1785918" cy="1588"/>
          </a:xfrm>
          <a:prstGeom prst="straightConnector1">
            <a:avLst/>
          </a:prstGeom>
          <a:ln>
            <a:solidFill>
              <a:srgbClr val="FF0000"/>
            </a:solidFill>
            <a:tailEnd type="arrow"/>
          </a:ln>
          <a:effectLst>
            <a:glow rad="635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29" name="28 Conector recto de flecha"/>
          <p:cNvCxnSpPr/>
          <p:nvPr/>
        </p:nvCxnSpPr>
        <p:spPr>
          <a:xfrm>
            <a:off x="-32" y="5357830"/>
            <a:ext cx="2428892" cy="1588"/>
          </a:xfrm>
          <a:prstGeom prst="straightConnector1">
            <a:avLst/>
          </a:prstGeom>
          <a:ln>
            <a:solidFill>
              <a:srgbClr val="FF0000"/>
            </a:solidFill>
            <a:tailEnd type="arrow"/>
          </a:ln>
          <a:effectLst>
            <a:glow rad="635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31" name="30 Conector recto de flecha"/>
          <p:cNvCxnSpPr/>
          <p:nvPr/>
        </p:nvCxnSpPr>
        <p:spPr>
          <a:xfrm>
            <a:off x="3357554" y="5572144"/>
            <a:ext cx="2214546" cy="1588"/>
          </a:xfrm>
          <a:prstGeom prst="straightConnector1">
            <a:avLst/>
          </a:prstGeom>
          <a:ln>
            <a:solidFill>
              <a:srgbClr val="FF0000"/>
            </a:solidFill>
            <a:tailEnd type="arrow"/>
          </a:ln>
          <a:effectLst>
            <a:glow rad="635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32" name="31 Conector recto de flecha"/>
          <p:cNvCxnSpPr/>
          <p:nvPr/>
        </p:nvCxnSpPr>
        <p:spPr>
          <a:xfrm>
            <a:off x="2428860" y="5641994"/>
            <a:ext cx="2714612" cy="1588"/>
          </a:xfrm>
          <a:prstGeom prst="straightConnector1">
            <a:avLst/>
          </a:prstGeom>
          <a:ln>
            <a:solidFill>
              <a:srgbClr val="FF0000"/>
            </a:solidFill>
            <a:tailEnd type="arrow"/>
          </a:ln>
          <a:effectLst>
            <a:glow rad="635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cxnSp>
        <p:nvCxnSpPr>
          <p:cNvPr id="33" name="32 Conector recto de flecha"/>
          <p:cNvCxnSpPr/>
          <p:nvPr/>
        </p:nvCxnSpPr>
        <p:spPr>
          <a:xfrm>
            <a:off x="-32" y="5286392"/>
            <a:ext cx="1714512" cy="1588"/>
          </a:xfrm>
          <a:prstGeom prst="straightConnector1">
            <a:avLst/>
          </a:prstGeom>
          <a:ln>
            <a:solidFill>
              <a:srgbClr val="FF0000"/>
            </a:solidFill>
            <a:tailEnd type="arrow"/>
          </a:ln>
          <a:effectLst>
            <a:glow rad="63500">
              <a:schemeClr val="accent2">
                <a:satMod val="175000"/>
                <a:alpha val="40000"/>
              </a:schemeClr>
            </a:glow>
            <a:outerShdw blurRad="40000" dist="23000" dir="5400000" rotWithShape="0">
              <a:srgbClr val="000000">
                <a:alpha val="35000"/>
              </a:srgbClr>
            </a:outerShdw>
          </a:effectLst>
          <a:scene3d>
            <a:camera prst="orthographicFront"/>
            <a:lightRig rig="threePt" dir="t"/>
          </a:scene3d>
          <a:sp3d>
            <a:bevelT w="165100" prst="coolSlant"/>
          </a:sp3d>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bwMode="auto">
          <a:xfrm>
            <a:off x="0" y="0"/>
            <a:ext cx="9144000" cy="1273324"/>
          </a:xfr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a:scene3d>
            <a:camera prst="orthographicFront">
              <a:rot lat="0" lon="0" rev="0"/>
            </a:camera>
            <a:lightRig rig="threePt" dir="t"/>
          </a:scene3d>
          <a:sp3d prstMaterial="plastic">
            <a:bevelT w="63500" h="25400"/>
          </a:sp3d>
        </p:spPr>
        <p:style>
          <a:lnRef idx="0">
            <a:schemeClr val="accent1"/>
          </a:lnRef>
          <a:fillRef idx="3">
            <a:schemeClr val="accent1"/>
          </a:fillRef>
          <a:effectRef idx="3">
            <a:schemeClr val="accent1"/>
          </a:effectRef>
          <a:fontRef idx="minor">
            <a:schemeClr val="lt1"/>
          </a:fontRef>
        </p:style>
        <p:txBody>
          <a:bodyPr wrap="square" numCol="1" anchorCtr="0" compatLnSpc="1">
            <a:prstTxWarp prst="textNoShape">
              <a:avLst/>
            </a:prstTxWarp>
            <a:normAutofit/>
          </a:bodyPr>
          <a:lstStyle/>
          <a:p>
            <a:r>
              <a:rPr lang="es-MX"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Definición del Problema</a:t>
            </a:r>
            <a:endPar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txBox="1">
            <a:spLocks/>
          </p:cNvSpPr>
          <p:nvPr/>
        </p:nvSpPr>
        <p:spPr>
          <a:xfrm>
            <a:off x="0" y="1273324"/>
            <a:ext cx="9144000" cy="44416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80000"/>
              </a:lnSpc>
              <a:spcBef>
                <a:spcPct val="50000"/>
              </a:spcBef>
              <a:spcAft>
                <a:spcPts val="0"/>
              </a:spcAft>
              <a:buClrTx/>
              <a:buSzTx/>
              <a:buFont typeface="Arial" pitchFamily="34" charset="0"/>
              <a:buBlip>
                <a:blip r:embed="rId2"/>
              </a:buBlip>
              <a:tabLst/>
              <a:defRPr/>
            </a:pPr>
            <a:r>
              <a:rPr kumimoji="0" lang="es-ES" sz="2100" b="1" i="0" u="none" strike="noStrike" kern="1200" cap="none" spc="0" normalizeH="0" baseline="0" noProof="0" dirty="0" smtClean="0">
                <a:ln>
                  <a:noFill/>
                </a:ln>
                <a:solidFill>
                  <a:schemeClr val="tx1"/>
                </a:solidFill>
                <a:effectLst>
                  <a:glow rad="63500">
                    <a:schemeClr val="accent1">
                      <a:satMod val="175000"/>
                      <a:alpha val="40000"/>
                    </a:schemeClr>
                  </a:glow>
                </a:effectLst>
                <a:uLnTx/>
                <a:uFillTx/>
                <a:latin typeface="+mn-lt"/>
                <a:ea typeface="+mn-ea"/>
                <a:cs typeface="+mn-cs"/>
              </a:rPr>
              <a:t>Desde la primera sesión, el terapeuta debe centrar el problema basándose en la observación de la persona y de la explicación que ella hace de su trastorno del modo más claro y definido posible, de forma que pueda identificar concretamente las matrices pragmáticas del problema actual.</a:t>
            </a:r>
          </a:p>
          <a:p>
            <a:pPr marL="342900" marR="0" lvl="0" indent="-342900" algn="l" defTabSz="914400" rtl="0" eaLnBrk="1" fontAlgn="auto" latinLnBrk="0" hangingPunct="1">
              <a:lnSpc>
                <a:spcPct val="80000"/>
              </a:lnSpc>
              <a:spcBef>
                <a:spcPct val="50000"/>
              </a:spcBef>
              <a:spcAft>
                <a:spcPts val="0"/>
              </a:spcAft>
              <a:buClrTx/>
              <a:buSzTx/>
              <a:buFont typeface="Arial" pitchFamily="34" charset="0"/>
              <a:buBlip>
                <a:blip r:embed="rId2"/>
              </a:buBlip>
              <a:tabLst/>
              <a:defRPr/>
            </a:pPr>
            <a:r>
              <a:rPr kumimoji="0" lang="es-ES" sz="2100" b="1" i="0" u="none" strike="noStrike" kern="1200" cap="none" spc="0" normalizeH="0" baseline="0" noProof="0" dirty="0" smtClean="0">
                <a:ln>
                  <a:noFill/>
                </a:ln>
                <a:solidFill>
                  <a:schemeClr val="tx1"/>
                </a:solidFill>
                <a:effectLst>
                  <a:glow rad="63500">
                    <a:schemeClr val="accent2">
                      <a:satMod val="175000"/>
                      <a:alpha val="40000"/>
                    </a:schemeClr>
                  </a:glow>
                </a:effectLst>
                <a:uLnTx/>
                <a:uFillTx/>
                <a:latin typeface="+mn-lt"/>
                <a:ea typeface="+mn-ea"/>
                <a:cs typeface="+mn-cs"/>
              </a:rPr>
              <a:t>Por cuanto se refiere a la definición y valoración del problema presentado, el terapeuta debe tener en cuenta algunas características generales de los problemas humanos que permiten analizar y enmarcar mejor la situación específica ante cual se halla.</a:t>
            </a:r>
          </a:p>
          <a:p>
            <a:pPr marL="342900" marR="0" lvl="0" indent="-342900" algn="l" defTabSz="914400" rtl="0" eaLnBrk="1" fontAlgn="auto" latinLnBrk="0" hangingPunct="1">
              <a:lnSpc>
                <a:spcPct val="80000"/>
              </a:lnSpc>
              <a:spcBef>
                <a:spcPct val="50000"/>
              </a:spcBef>
              <a:spcAft>
                <a:spcPts val="0"/>
              </a:spcAft>
              <a:buClrTx/>
              <a:buSzTx/>
              <a:buFont typeface="Arial" pitchFamily="34" charset="0"/>
              <a:buBlip>
                <a:blip r:embed="rId2"/>
              </a:buBlip>
              <a:tabLst/>
              <a:defRPr/>
            </a:pPr>
            <a:r>
              <a:rPr kumimoji="0" lang="es-ES" sz="2100" b="1" i="0" u="none" strike="noStrike" kern="1200" cap="none" spc="0" normalizeH="0" baseline="0" noProof="0" dirty="0" smtClean="0">
                <a:ln>
                  <a:noFill/>
                </a:ln>
                <a:solidFill>
                  <a:schemeClr val="tx1"/>
                </a:solidFill>
                <a:effectLst>
                  <a:glow rad="63500">
                    <a:schemeClr val="accent3">
                      <a:satMod val="175000"/>
                      <a:alpha val="40000"/>
                    </a:schemeClr>
                  </a:glow>
                </a:effectLst>
                <a:uLnTx/>
                <a:uFillTx/>
                <a:latin typeface="+mn-lt"/>
                <a:ea typeface="+mn-ea"/>
                <a:cs typeface="+mn-cs"/>
              </a:rPr>
              <a:t>Según </a:t>
            </a:r>
            <a:r>
              <a:rPr kumimoji="0" lang="es-ES" sz="2100" b="1" i="0" u="none" strike="noStrike" kern="1200" cap="none" spc="0" normalizeH="0" baseline="0" noProof="0" dirty="0" err="1" smtClean="0">
                <a:ln>
                  <a:noFill/>
                </a:ln>
                <a:solidFill>
                  <a:schemeClr val="tx1"/>
                </a:solidFill>
                <a:effectLst>
                  <a:glow rad="63500">
                    <a:schemeClr val="accent3">
                      <a:satMod val="175000"/>
                      <a:alpha val="40000"/>
                    </a:schemeClr>
                  </a:glow>
                </a:effectLst>
                <a:uLnTx/>
                <a:uFillTx/>
                <a:latin typeface="+mn-lt"/>
                <a:ea typeface="+mn-ea"/>
                <a:cs typeface="+mn-cs"/>
              </a:rPr>
              <a:t>Greenberg</a:t>
            </a:r>
            <a:r>
              <a:rPr kumimoji="0" lang="es-ES" sz="2100" b="1" i="0" u="none" strike="noStrike" kern="1200" cap="none" spc="0" normalizeH="0" baseline="0" noProof="0" dirty="0" smtClean="0">
                <a:ln>
                  <a:noFill/>
                </a:ln>
                <a:solidFill>
                  <a:schemeClr val="tx1"/>
                </a:solidFill>
                <a:effectLst>
                  <a:glow rad="63500">
                    <a:schemeClr val="accent3">
                      <a:satMod val="175000"/>
                      <a:alpha val="40000"/>
                    </a:schemeClr>
                  </a:glow>
                </a:effectLst>
                <a:uLnTx/>
                <a:uFillTx/>
                <a:latin typeface="+mn-lt"/>
                <a:ea typeface="+mn-ea"/>
                <a:cs typeface="+mn-cs"/>
              </a:rPr>
              <a:t>, existen tres categorías generales de problemas en que se debaten las personas:</a:t>
            </a:r>
          </a:p>
          <a:p>
            <a:pPr marL="457200" marR="0" lvl="0" indent="-457200" algn="ctr" defTabSz="914400" rtl="0" eaLnBrk="1" fontAlgn="auto" latinLnBrk="0" hangingPunct="1">
              <a:lnSpc>
                <a:spcPct val="80000"/>
              </a:lnSpc>
              <a:spcBef>
                <a:spcPct val="50000"/>
              </a:spcBef>
              <a:spcAft>
                <a:spcPts val="0"/>
              </a:spcAft>
              <a:buClr>
                <a:srgbClr val="0000FF"/>
              </a:buClr>
              <a:buSzTx/>
              <a:buFont typeface="+mj-lt"/>
              <a:buAutoNum type="alphaLcParenR"/>
              <a:tabLst/>
              <a:defRPr/>
            </a:pPr>
            <a:r>
              <a:rPr kumimoji="0" lang="es-ES" sz="2100" b="1" i="0" u="none" strike="noStrike" kern="1200" cap="none" spc="0" normalizeH="0" baseline="0" noProof="0" dirty="0" smtClean="0">
                <a:ln>
                  <a:noFill/>
                </a:ln>
                <a:solidFill>
                  <a:schemeClr val="tx1"/>
                </a:solidFill>
                <a:effectLst>
                  <a:glow rad="63500">
                    <a:schemeClr val="accent4">
                      <a:satMod val="175000"/>
                      <a:alpha val="40000"/>
                    </a:schemeClr>
                  </a:glow>
                </a:effectLst>
                <a:uLnTx/>
                <a:uFillTx/>
                <a:latin typeface="+mn-lt"/>
                <a:ea typeface="+mn-ea"/>
                <a:cs typeface="+mn-cs"/>
              </a:rPr>
              <a:t>La interacción entre el sujeto y sí mismo</a:t>
            </a:r>
          </a:p>
          <a:p>
            <a:pPr marL="457200" marR="0" lvl="0" indent="-457200" algn="ctr" defTabSz="914400" rtl="0" eaLnBrk="1" fontAlgn="auto" latinLnBrk="0" hangingPunct="1">
              <a:lnSpc>
                <a:spcPct val="80000"/>
              </a:lnSpc>
              <a:spcBef>
                <a:spcPct val="50000"/>
              </a:spcBef>
              <a:spcAft>
                <a:spcPts val="0"/>
              </a:spcAft>
              <a:buClr>
                <a:srgbClr val="00B050"/>
              </a:buClr>
              <a:buSzTx/>
              <a:buFont typeface="+mj-lt"/>
              <a:buAutoNum type="alphaLcParenR"/>
              <a:tabLst/>
              <a:defRPr/>
            </a:pPr>
            <a:r>
              <a:rPr kumimoji="0" lang="es-ES" sz="2100" b="1" i="0" u="none" strike="noStrike" kern="1200" cap="none" spc="0" normalizeH="0" baseline="0" noProof="0" dirty="0" smtClean="0">
                <a:ln>
                  <a:noFill/>
                </a:ln>
                <a:solidFill>
                  <a:schemeClr val="tx1"/>
                </a:solidFill>
                <a:effectLst>
                  <a:glow rad="63500">
                    <a:schemeClr val="accent4">
                      <a:satMod val="175000"/>
                      <a:alpha val="40000"/>
                    </a:schemeClr>
                  </a:glow>
                </a:effectLst>
                <a:uLnTx/>
                <a:uFillTx/>
                <a:latin typeface="+mn-lt"/>
                <a:ea typeface="+mn-ea"/>
                <a:cs typeface="+mn-cs"/>
              </a:rPr>
              <a:t>La interacción entre el sujeto y los demás</a:t>
            </a:r>
          </a:p>
          <a:p>
            <a:pPr marL="457200" marR="0" lvl="0" indent="-457200" algn="ctr" defTabSz="914400" rtl="0" eaLnBrk="1" fontAlgn="auto" latinLnBrk="0" hangingPunct="1">
              <a:lnSpc>
                <a:spcPct val="80000"/>
              </a:lnSpc>
              <a:spcBef>
                <a:spcPct val="50000"/>
              </a:spcBef>
              <a:spcAft>
                <a:spcPts val="0"/>
              </a:spcAft>
              <a:buClr>
                <a:srgbClr val="FF3300"/>
              </a:buClr>
              <a:buSzTx/>
              <a:buFont typeface="+mj-lt"/>
              <a:buAutoNum type="alphaLcParenR"/>
              <a:tabLst/>
              <a:defRPr/>
            </a:pPr>
            <a:r>
              <a:rPr kumimoji="0" lang="es-ES" sz="2100" b="1" i="0" u="none" strike="noStrike" kern="1200" cap="none" spc="0" normalizeH="0" baseline="0" noProof="0" dirty="0" smtClean="0">
                <a:ln>
                  <a:noFill/>
                </a:ln>
                <a:solidFill>
                  <a:schemeClr val="tx1"/>
                </a:solidFill>
                <a:effectLst>
                  <a:glow rad="63500">
                    <a:schemeClr val="accent4">
                      <a:satMod val="175000"/>
                      <a:alpha val="40000"/>
                    </a:schemeClr>
                  </a:glow>
                </a:effectLst>
                <a:uLnTx/>
                <a:uFillTx/>
                <a:latin typeface="+mn-lt"/>
                <a:ea typeface="+mn-ea"/>
                <a:cs typeface="+mn-cs"/>
              </a:rPr>
              <a:t>La interacción entre el sujeto y el mundo.</a:t>
            </a:r>
          </a:p>
        </p:txBody>
      </p:sp>
    </p:spTree>
  </p:cSld>
  <p:clrMapOvr>
    <a:masterClrMapping/>
  </p:clrMapOvr>
  <p:transition spd="med">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922" name="Picture 2" descr="http://www.apuntesgestion.com/wp-content/uploads/gestion/objetivos.jpg"/>
          <p:cNvPicPr>
            <a:picLocks noChangeAspect="1" noChangeArrowheads="1"/>
          </p:cNvPicPr>
          <p:nvPr/>
        </p:nvPicPr>
        <p:blipFill>
          <a:blip r:embed="rId2" cstate="print">
            <a:lum bright="70000" contrast="-70000"/>
          </a:blip>
          <a:srcRect/>
          <a:stretch>
            <a:fillRect/>
          </a:stretch>
        </p:blipFill>
        <p:spPr bwMode="auto">
          <a:xfrm>
            <a:off x="0" y="1215009"/>
            <a:ext cx="4499992" cy="4499992"/>
          </a:xfrm>
          <a:prstGeom prst="rect">
            <a:avLst/>
          </a:prstGeom>
          <a:noFill/>
        </p:spPr>
      </p:pic>
      <p:sp>
        <p:nvSpPr>
          <p:cNvPr id="172034" name="Rectangle 2"/>
          <p:cNvSpPr>
            <a:spLocks noGrp="1"/>
          </p:cNvSpPr>
          <p:nvPr>
            <p:ph type="title"/>
          </p:nvPr>
        </p:nvSpPr>
        <p:spPr bwMode="auto">
          <a:xfrm>
            <a:off x="0" y="0"/>
            <a:ext cx="9144000" cy="1273324"/>
          </a:xfr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a:scene3d>
            <a:camera prst="orthographicFront">
              <a:rot lat="0" lon="0" rev="0"/>
            </a:camera>
            <a:lightRig rig="threePt" dir="t"/>
          </a:scene3d>
          <a:sp3d prstMaterial="plastic">
            <a:bevelT w="63500" h="25400"/>
          </a:sp3d>
        </p:spPr>
        <p:style>
          <a:lnRef idx="0">
            <a:schemeClr val="accent1"/>
          </a:lnRef>
          <a:fillRef idx="3">
            <a:schemeClr val="accent1"/>
          </a:fillRef>
          <a:effectRef idx="3">
            <a:schemeClr val="accent1"/>
          </a:effectRef>
          <a:fontRef idx="minor">
            <a:schemeClr val="lt1"/>
          </a:fontRef>
        </p:style>
        <p:txBody>
          <a:bodyPr wrap="square" numCol="1" anchorCtr="0" compatLnSpc="1">
            <a:prstTxWarp prst="textNoShape">
              <a:avLst/>
            </a:prstTxWarp>
            <a:normAutofit/>
          </a:bodyPr>
          <a:lstStyle/>
          <a:p>
            <a:r>
              <a:rPr lang="es-MX"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Acuerdo sobre los objetivos de la terapia</a:t>
            </a:r>
            <a:endPar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3"/>
          <p:cNvSpPr txBox="1">
            <a:spLocks/>
          </p:cNvSpPr>
          <p:nvPr/>
        </p:nvSpPr>
        <p:spPr>
          <a:xfrm>
            <a:off x="179512" y="2857500"/>
            <a:ext cx="8784976" cy="1224136"/>
          </a:xfrm>
          <a:prstGeom prst="rect">
            <a:avLst/>
          </a:prstGeom>
        </p:spPr>
        <p:txBody>
          <a:bodyPr vert="horz" lIns="91440" tIns="45720" rIns="91440" bIns="45720" rtlCol="0">
            <a:prstTxWarp prst="textWave4">
              <a:avLst/>
            </a:prstTxWarp>
            <a:noAutofit/>
          </a:bodyPr>
          <a:lstStyle/>
          <a:p>
            <a:pPr marL="457200" marR="0" lvl="0" indent="-457200" algn="ctr" defTabSz="914400" rtl="0" eaLnBrk="1" fontAlgn="auto" latinLnBrk="0" hangingPunct="1">
              <a:lnSpc>
                <a:spcPct val="80000"/>
              </a:lnSpc>
              <a:spcBef>
                <a:spcPct val="50000"/>
              </a:spcBef>
              <a:spcAft>
                <a:spcPts val="0"/>
              </a:spcAft>
              <a:buClr>
                <a:srgbClr val="0000FF"/>
              </a:buClr>
              <a:buSzTx/>
              <a:buFont typeface="+mj-lt"/>
              <a:buAutoNum type="alphaLcParenR"/>
              <a:tabLst/>
              <a:defRPr/>
            </a:pPr>
            <a:r>
              <a:rPr lang="es-ES" sz="2100" b="1" dirty="0" smtClean="0">
                <a:effectLst>
                  <a:glow rad="63500">
                    <a:schemeClr val="accent4">
                      <a:satMod val="175000"/>
                      <a:alpha val="40000"/>
                    </a:schemeClr>
                  </a:glow>
                </a:effectLst>
              </a:rPr>
              <a:t>Es una buena guía metodológica  para el terapeuta, en cuanto representa un enfoque de la programación terapéutica hacia una orientación precisa, con una seria de objetivos por alcanzar gradualmente que garantizan una verificación progresiva y el control del trabajo.</a:t>
            </a:r>
            <a:endParaRPr kumimoji="0" lang="es-ES" sz="2100" b="1" i="0" u="none" strike="noStrike" kern="1200" cap="none" spc="0" normalizeH="0" baseline="0" noProof="0" dirty="0" smtClean="0">
              <a:ln>
                <a:noFill/>
              </a:ln>
              <a:solidFill>
                <a:schemeClr val="tx1"/>
              </a:solidFill>
              <a:effectLst>
                <a:glow rad="63500">
                  <a:schemeClr val="accent4">
                    <a:satMod val="175000"/>
                    <a:alpha val="40000"/>
                  </a:schemeClr>
                </a:glow>
              </a:effectLst>
              <a:uLnTx/>
              <a:uFillTx/>
              <a:latin typeface="+mn-lt"/>
              <a:ea typeface="+mn-ea"/>
              <a:cs typeface="+mn-cs"/>
            </a:endParaRPr>
          </a:p>
        </p:txBody>
      </p:sp>
      <p:sp>
        <p:nvSpPr>
          <p:cNvPr id="5" name="4 Explosión 2"/>
          <p:cNvSpPr/>
          <p:nvPr/>
        </p:nvSpPr>
        <p:spPr>
          <a:xfrm>
            <a:off x="3635896" y="1417340"/>
            <a:ext cx="4896544" cy="1224136"/>
          </a:xfrm>
          <a:prstGeom prst="irregularSeal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El por qué de los objetivos…</a:t>
            </a:r>
            <a:endParaRPr lang="es-MX" b="1" dirty="0">
              <a:effectLst>
                <a:outerShdw blurRad="38100" dist="38100" dir="2700000" algn="tl">
                  <a:srgbClr val="000000">
                    <a:alpha val="43137"/>
                  </a:srgbClr>
                </a:outerShdw>
              </a:effectLst>
            </a:endParaRPr>
          </a:p>
        </p:txBody>
      </p:sp>
      <p:sp>
        <p:nvSpPr>
          <p:cNvPr id="6" name="Rectangle 3"/>
          <p:cNvSpPr txBox="1">
            <a:spLocks/>
          </p:cNvSpPr>
          <p:nvPr/>
        </p:nvSpPr>
        <p:spPr>
          <a:xfrm>
            <a:off x="179512" y="4225652"/>
            <a:ext cx="8784976" cy="1224136"/>
          </a:xfrm>
          <a:prstGeom prst="rect">
            <a:avLst/>
          </a:prstGeom>
        </p:spPr>
        <p:txBody>
          <a:bodyPr vert="horz" lIns="91440" tIns="45720" rIns="91440" bIns="45720" rtlCol="0">
            <a:prstTxWarp prst="textWave4">
              <a:avLst/>
            </a:prstTxWarp>
            <a:noAutofit/>
          </a:bodyPr>
          <a:lstStyle/>
          <a:p>
            <a:pPr marL="457200" marR="0" lvl="0" indent="-457200" algn="ctr" defTabSz="914400" rtl="0" eaLnBrk="1" fontAlgn="auto" latinLnBrk="0" hangingPunct="1">
              <a:lnSpc>
                <a:spcPct val="80000"/>
              </a:lnSpc>
              <a:spcBef>
                <a:spcPct val="50000"/>
              </a:spcBef>
              <a:spcAft>
                <a:spcPts val="0"/>
              </a:spcAft>
              <a:buClr>
                <a:srgbClr val="0000FF"/>
              </a:buClr>
              <a:buSzTx/>
              <a:buFont typeface="+mj-lt"/>
              <a:buAutoNum type="alphaLcParenR" startAt="2"/>
              <a:tabLst/>
              <a:defRPr/>
            </a:pPr>
            <a:r>
              <a:rPr lang="es-ES" sz="2100" b="1" dirty="0" smtClean="0">
                <a:effectLst>
                  <a:glow rad="101600">
                    <a:schemeClr val="accent3">
                      <a:satMod val="175000"/>
                      <a:alpha val="40000"/>
                    </a:schemeClr>
                  </a:glow>
                </a:effectLst>
              </a:rPr>
              <a:t>Para el paciente representa una </a:t>
            </a:r>
            <a:r>
              <a:rPr lang="es-ES" sz="2100" b="1" dirty="0" err="1" smtClean="0">
                <a:effectLst>
                  <a:glow rad="101600">
                    <a:schemeClr val="accent3">
                      <a:satMod val="175000"/>
                      <a:alpha val="40000"/>
                    </a:schemeClr>
                  </a:glow>
                </a:effectLst>
              </a:rPr>
              <a:t>sujestión</a:t>
            </a:r>
            <a:r>
              <a:rPr lang="es-ES" sz="2100" b="1" dirty="0" smtClean="0">
                <a:effectLst>
                  <a:glow rad="101600">
                    <a:schemeClr val="accent3">
                      <a:satMod val="175000"/>
                      <a:alpha val="40000"/>
                    </a:schemeClr>
                  </a:glow>
                </a:effectLst>
              </a:rPr>
              <a:t> positiva, en cuanto la negociación y el acuerdo acerca de la duración y los fines de la cura poseen el poder de reforzar y aumentar su colaboración y confianza en el éxito terapéutico.</a:t>
            </a:r>
            <a:endParaRPr kumimoji="0" lang="es-ES" sz="2100" b="1" i="0" u="none" strike="noStrike" kern="1200" cap="none" spc="0" normalizeH="0" baseline="0" noProof="0" dirty="0" smtClean="0">
              <a:ln>
                <a:noFill/>
              </a:ln>
              <a:solidFill>
                <a:schemeClr val="tx1"/>
              </a:solidFill>
              <a:effectLst>
                <a:glow rad="101600">
                  <a:schemeClr val="accent3">
                    <a:satMod val="175000"/>
                    <a:alpha val="40000"/>
                  </a:schemeClr>
                </a:glow>
              </a:effectLst>
              <a:uLnTx/>
              <a:uFillTx/>
              <a:latin typeface="+mn-lt"/>
              <a:ea typeface="+mn-ea"/>
              <a:cs typeface="+mn-cs"/>
            </a:endParaRPr>
          </a:p>
        </p:txBody>
      </p:sp>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bwMode="auto">
          <a:xfrm>
            <a:off x="0" y="0"/>
            <a:ext cx="9144000" cy="1273324"/>
          </a:xfr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a:scene3d>
            <a:camera prst="orthographicFront">
              <a:rot lat="0" lon="0" rev="0"/>
            </a:camera>
            <a:lightRig rig="threePt" dir="t"/>
          </a:scene3d>
          <a:sp3d prstMaterial="plastic">
            <a:bevelT w="63500" h="25400"/>
          </a:sp3d>
        </p:spPr>
        <p:style>
          <a:lnRef idx="0">
            <a:schemeClr val="accent1"/>
          </a:lnRef>
          <a:fillRef idx="3">
            <a:schemeClr val="accent1"/>
          </a:fillRef>
          <a:effectRef idx="3">
            <a:schemeClr val="accent1"/>
          </a:effectRef>
          <a:fontRef idx="minor">
            <a:schemeClr val="lt1"/>
          </a:fontRef>
        </p:style>
        <p:txBody>
          <a:bodyPr wrap="square" numCol="1" anchorCtr="0" compatLnSpc="1">
            <a:prstTxWarp prst="textNoShape">
              <a:avLst/>
            </a:prstTxWarp>
            <a:normAutofit/>
          </a:bodyPr>
          <a:lstStyle/>
          <a:p>
            <a:r>
              <a:rPr lang="es-MX"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 Acuerdo sobre los objetivos de la terapia</a:t>
            </a:r>
            <a:endPar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CuadroTexto"/>
          <p:cNvSpPr txBox="1"/>
          <p:nvPr/>
        </p:nvSpPr>
        <p:spPr>
          <a:xfrm>
            <a:off x="72008" y="1561356"/>
            <a:ext cx="4572000" cy="3893374"/>
          </a:xfrm>
          <a:prstGeom prst="rect">
            <a:avLst/>
          </a:prstGeom>
          <a:noFill/>
        </p:spPr>
        <p:txBody>
          <a:bodyPr wrap="square" rtlCol="0">
            <a:spAutoFit/>
          </a:bodyPr>
          <a:lstStyle/>
          <a:p>
            <a:r>
              <a:rPr lang="es-MX" sz="1900" dirty="0" smtClean="0"/>
              <a:t>El paciente se siente parte activa del proyecto de cambio y tiene la impresión de que es él quien controla el desarrollo de la terapia. Además, cuando el terapeuta concierta el objetivo que ha de ser alcanzado, transmite al paciente el siguiente mensaje: </a:t>
            </a:r>
            <a:r>
              <a:rPr lang="es-MX" sz="1900" b="1" dirty="0" smtClean="0"/>
              <a:t>“Creo que puedes y que eres capaz de lograr lo que nos proponemos”, </a:t>
            </a:r>
            <a:r>
              <a:rPr lang="es-MX" sz="1900" dirty="0" smtClean="0"/>
              <a:t>o bien: </a:t>
            </a:r>
            <a:r>
              <a:rPr lang="es-MX" sz="1900" b="1" dirty="0" smtClean="0"/>
              <a:t>“Pienso que lograrás resolver tus problemas”. </a:t>
            </a:r>
            <a:r>
              <a:rPr lang="es-MX" sz="1900" dirty="0" smtClean="0"/>
              <a:t>Este tipo de mensaje ejerce una sugestión intensa en dirección al cambio y moviliza, normalmente, en el paciente fuertes reacciones positivas de colaboración.</a:t>
            </a:r>
            <a:endParaRPr lang="es-MX" sz="1900" dirty="0"/>
          </a:p>
        </p:txBody>
      </p:sp>
      <p:pic>
        <p:nvPicPr>
          <p:cNvPr id="4" name="3 Imagen" descr="liderazgo.PNG"/>
          <p:cNvPicPr>
            <a:picLocks noChangeAspect="1"/>
          </p:cNvPicPr>
          <p:nvPr/>
        </p:nvPicPr>
        <p:blipFill>
          <a:blip r:embed="rId2" cstate="print"/>
          <a:stretch>
            <a:fillRect/>
          </a:stretch>
        </p:blipFill>
        <p:spPr>
          <a:xfrm>
            <a:off x="4644008" y="1417340"/>
            <a:ext cx="4286280" cy="4166172"/>
          </a:xfrm>
          <a:prstGeom prst="ellipse">
            <a:avLst/>
          </a:prstGeom>
          <a:ln>
            <a:noFill/>
          </a:ln>
          <a:effectLst>
            <a:softEdge rad="112500"/>
          </a:effectLst>
        </p:spPr>
      </p:pic>
    </p:spTree>
  </p:cSld>
  <p:clrMapOvr>
    <a:masterClrMapping/>
  </p:clrMapOvr>
  <p:transition spd="med">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bwMode="auto">
          <a:xfrm>
            <a:off x="0" y="0"/>
            <a:ext cx="9144000" cy="1273324"/>
          </a:xfr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a:scene3d>
            <a:camera prst="orthographicFront">
              <a:rot lat="0" lon="0" rev="0"/>
            </a:camera>
            <a:lightRig rig="threePt" dir="t"/>
          </a:scene3d>
          <a:sp3d prstMaterial="plastic">
            <a:bevelT w="63500" h="25400"/>
          </a:sp3d>
        </p:spPr>
        <p:style>
          <a:lnRef idx="0">
            <a:schemeClr val="accent1"/>
          </a:lnRef>
          <a:fillRef idx="3">
            <a:schemeClr val="accent1"/>
          </a:fillRef>
          <a:effectRef idx="3">
            <a:schemeClr val="accent1"/>
          </a:effectRef>
          <a:fontRef idx="minor">
            <a:schemeClr val="lt1"/>
          </a:fontRef>
        </p:style>
        <p:txBody>
          <a:bodyPr wrap="square" numCol="1" anchorCtr="0" compatLnSpc="1">
            <a:prstTxWarp prst="textNoShape">
              <a:avLst/>
            </a:prstTxWarp>
            <a:normAutofit fontScale="90000"/>
          </a:bodyPr>
          <a:lstStyle/>
          <a:p>
            <a:r>
              <a:rPr lang="es-MX"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Individuación del sistema perceptivo-reactivo que mantiene el problema</a:t>
            </a:r>
            <a:endPar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CuadroTexto"/>
          <p:cNvSpPr txBox="1"/>
          <p:nvPr/>
        </p:nvSpPr>
        <p:spPr>
          <a:xfrm>
            <a:off x="4499992" y="2083410"/>
            <a:ext cx="4499992" cy="2862322"/>
          </a:xfrm>
          <a:prstGeom prst="rect">
            <a:avLst/>
          </a:prstGeom>
          <a:noFill/>
        </p:spPr>
        <p:txBody>
          <a:bodyPr wrap="square" rtlCol="0">
            <a:spAutoFit/>
          </a:bodyPr>
          <a:lstStyle/>
          <a:p>
            <a:r>
              <a:rPr lang="es-MX" sz="2000" dirty="0" smtClean="0">
                <a:latin typeface="AR CENA" pitchFamily="2" charset="0"/>
              </a:rPr>
              <a:t>El terapeuta ha de saber dar con los puntos de apoyo más provechosos en que sostenerse para obtener el cambio de la situación problemática. Es decir, de la experiencia clínica procede la indicación de que, muchas veces, los mismos intentos de resolver el problema precisamente lo sostienen. La solución, repetidamente intentada, del problema inicial se convierte así en el verdadero problema.</a:t>
            </a:r>
            <a:endParaRPr lang="es-MX" sz="2000" dirty="0">
              <a:latin typeface="AR CENA" pitchFamily="2" charset="0"/>
            </a:endParaRPr>
          </a:p>
        </p:txBody>
      </p:sp>
      <p:sp>
        <p:nvSpPr>
          <p:cNvPr id="4" name="3 CuadroTexto"/>
          <p:cNvSpPr txBox="1"/>
          <p:nvPr/>
        </p:nvSpPr>
        <p:spPr>
          <a:xfrm>
            <a:off x="971600" y="4009628"/>
            <a:ext cx="2376264" cy="830997"/>
          </a:xfrm>
          <a:prstGeom prst="rect">
            <a:avLst/>
          </a:prstGeom>
          <a:noFill/>
        </p:spPr>
        <p:txBody>
          <a:bodyPr wrap="square" rtlCol="0">
            <a:spAutoFit/>
          </a:bodyPr>
          <a:lstStyle/>
          <a:p>
            <a:pPr algn="ctr"/>
            <a:r>
              <a:rPr lang="es-MX" sz="2400" b="1" dirty="0" smtClean="0">
                <a:solidFill>
                  <a:srgbClr val="0070C0"/>
                </a:solidFill>
              </a:rPr>
              <a:t>Anécdota del borracho</a:t>
            </a:r>
            <a:endParaRPr lang="es-MX" sz="2400" b="1" dirty="0">
              <a:solidFill>
                <a:srgbClr val="0070C0"/>
              </a:solidFill>
            </a:endParaRPr>
          </a:p>
        </p:txBody>
      </p:sp>
      <p:pic>
        <p:nvPicPr>
          <p:cNvPr id="463874" name="Picture 2" descr="http://www.planetacurioso.com/wp-content/uploads/2008/09/borracho.jpg"/>
          <p:cNvPicPr>
            <a:picLocks noChangeAspect="1" noChangeArrowheads="1"/>
          </p:cNvPicPr>
          <p:nvPr/>
        </p:nvPicPr>
        <p:blipFill>
          <a:blip r:embed="rId2" cstate="print"/>
          <a:srcRect/>
          <a:stretch>
            <a:fillRect/>
          </a:stretch>
        </p:blipFill>
        <p:spPr bwMode="auto">
          <a:xfrm>
            <a:off x="683568" y="1887805"/>
            <a:ext cx="2952328" cy="1951539"/>
          </a:xfrm>
          <a:prstGeom prst="rect">
            <a:avLst/>
          </a:prstGeom>
          <a:noFill/>
        </p:spPr>
      </p:pic>
    </p:spTree>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p:cNvSpPr>
          <p:nvPr>
            <p:ph type="title"/>
          </p:nvPr>
        </p:nvSpPr>
        <p:spPr bwMode="auto">
          <a:xfrm>
            <a:off x="0" y="0"/>
            <a:ext cx="9144000" cy="1273324"/>
          </a:xfr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a:scene3d>
            <a:camera prst="orthographicFront">
              <a:rot lat="0" lon="0" rev="0"/>
            </a:camera>
            <a:lightRig rig="threePt" dir="t"/>
          </a:scene3d>
          <a:sp3d prstMaterial="plastic">
            <a:bevelT w="63500" h="25400"/>
          </a:sp3d>
        </p:spPr>
        <p:style>
          <a:lnRef idx="0">
            <a:schemeClr val="accent1"/>
          </a:lnRef>
          <a:fillRef idx="3">
            <a:schemeClr val="accent1"/>
          </a:fillRef>
          <a:effectRef idx="3">
            <a:schemeClr val="accent1"/>
          </a:effectRef>
          <a:fontRef idx="minor">
            <a:schemeClr val="lt1"/>
          </a:fontRef>
        </p:style>
        <p:txBody>
          <a:bodyPr wrap="square" numCol="1" anchorCtr="0" compatLnSpc="1">
            <a:prstTxWarp prst="textNoShape">
              <a:avLst/>
            </a:prstTxWarp>
            <a:normAutofit fontScale="90000"/>
          </a:bodyPr>
          <a:lstStyle/>
          <a:p>
            <a:r>
              <a:rPr lang="es-MX"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Programación terapéutica y estrategias de cambio</a:t>
            </a:r>
            <a:endPar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CuadroTexto"/>
          <p:cNvSpPr txBox="1"/>
          <p:nvPr/>
        </p:nvSpPr>
        <p:spPr>
          <a:xfrm>
            <a:off x="6444208" y="2175163"/>
            <a:ext cx="2411760" cy="2554545"/>
          </a:xfrm>
          <a:prstGeom prst="rect">
            <a:avLst/>
          </a:prstGeom>
          <a:noFill/>
        </p:spPr>
        <p:txBody>
          <a:bodyPr wrap="square" rtlCol="0">
            <a:spAutoFit/>
          </a:bodyPr>
          <a:lstStyle/>
          <a:p>
            <a:r>
              <a:rPr lang="es-MX" sz="3200" dirty="0" smtClean="0">
                <a:effectLst>
                  <a:glow rad="63500">
                    <a:schemeClr val="accent3">
                      <a:satMod val="175000"/>
                      <a:alpha val="40000"/>
                    </a:schemeClr>
                  </a:glow>
                </a:effectLst>
                <a:latin typeface="AR CENA" pitchFamily="2" charset="0"/>
              </a:rPr>
              <a:t>La terapia debe adaptarse al paciente y no el paciente a la terapia.</a:t>
            </a:r>
            <a:endParaRPr lang="es-MX" sz="3200" dirty="0">
              <a:effectLst>
                <a:glow rad="63500">
                  <a:schemeClr val="accent3">
                    <a:satMod val="175000"/>
                    <a:alpha val="40000"/>
                  </a:schemeClr>
                </a:glow>
              </a:effectLst>
              <a:latin typeface="AR CENA" pitchFamily="2" charset="0"/>
            </a:endParaRPr>
          </a:p>
        </p:txBody>
      </p:sp>
      <p:pic>
        <p:nvPicPr>
          <p:cNvPr id="4" name="Picture 4" descr="http://ns27392.ovh.net/~siveco/wp-content/uploads/2009/02/coaching.jpg"/>
          <p:cNvPicPr>
            <a:picLocks noChangeAspect="1" noChangeArrowheads="1"/>
          </p:cNvPicPr>
          <p:nvPr/>
        </p:nvPicPr>
        <p:blipFill>
          <a:blip r:embed="rId2" cstate="print"/>
          <a:srcRect/>
          <a:stretch>
            <a:fillRect/>
          </a:stretch>
        </p:blipFill>
        <p:spPr bwMode="auto">
          <a:xfrm>
            <a:off x="0" y="1266274"/>
            <a:ext cx="6156176" cy="4448726"/>
          </a:xfrm>
          <a:prstGeom prst="rect">
            <a:avLst/>
          </a:prstGeom>
          <a:noFill/>
        </p:spPr>
      </p:pic>
    </p:spTree>
  </p:cSld>
  <p:clrMapOvr>
    <a:masterClrMapping/>
  </p:clrMapOvr>
  <p:transition spd="med">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iomaconsulting.files.wordpress.com/2009/08/j0430505.jpg"/>
          <p:cNvPicPr>
            <a:picLocks noChangeAspect="1" noChangeArrowheads="1"/>
          </p:cNvPicPr>
          <p:nvPr/>
        </p:nvPicPr>
        <p:blipFill>
          <a:blip r:embed="rId2" cstate="print"/>
          <a:srcRect/>
          <a:stretch>
            <a:fillRect/>
          </a:stretch>
        </p:blipFill>
        <p:spPr bwMode="auto">
          <a:xfrm>
            <a:off x="4198260" y="769268"/>
            <a:ext cx="4945772" cy="4945772"/>
          </a:xfrm>
          <a:prstGeom prst="rect">
            <a:avLst/>
          </a:prstGeom>
          <a:ln>
            <a:noFill/>
          </a:ln>
          <a:effectLst>
            <a:softEdge rad="112500"/>
          </a:effectLst>
        </p:spPr>
      </p:pic>
      <p:sp>
        <p:nvSpPr>
          <p:cNvPr id="172034" name="Rectangle 2"/>
          <p:cNvSpPr>
            <a:spLocks noGrp="1"/>
          </p:cNvSpPr>
          <p:nvPr>
            <p:ph type="title"/>
          </p:nvPr>
        </p:nvSpPr>
        <p:spPr bwMode="auto">
          <a:xfrm>
            <a:off x="0" y="0"/>
            <a:ext cx="9144000" cy="1273324"/>
          </a:xfr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a:scene3d>
            <a:camera prst="orthographicFront">
              <a:rot lat="0" lon="0" rev="0"/>
            </a:camera>
            <a:lightRig rig="threePt" dir="t"/>
          </a:scene3d>
          <a:sp3d prstMaterial="plastic">
            <a:bevelT w="63500" h="25400"/>
          </a:sp3d>
        </p:spPr>
        <p:style>
          <a:lnRef idx="0">
            <a:schemeClr val="accent1"/>
          </a:lnRef>
          <a:fillRef idx="3">
            <a:schemeClr val="accent1"/>
          </a:fillRef>
          <a:effectRef idx="3">
            <a:schemeClr val="accent1"/>
          </a:effectRef>
          <a:fontRef idx="minor">
            <a:schemeClr val="lt1"/>
          </a:fontRef>
        </p:style>
        <p:txBody>
          <a:bodyPr wrap="square" numCol="1" anchorCtr="0" compatLnSpc="1">
            <a:prstTxWarp prst="textNoShape">
              <a:avLst/>
            </a:prstTxWarp>
            <a:normAutofit fontScale="90000"/>
          </a:bodyPr>
          <a:lstStyle/>
          <a:p>
            <a:r>
              <a:rPr lang="es-MX"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Programación terapéutica y estrategias de cambio</a:t>
            </a:r>
            <a:endPar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CuadroTexto"/>
          <p:cNvSpPr txBox="1"/>
          <p:nvPr/>
        </p:nvSpPr>
        <p:spPr>
          <a:xfrm>
            <a:off x="251520" y="2281436"/>
            <a:ext cx="4464496" cy="2554545"/>
          </a:xfrm>
          <a:prstGeom prst="rect">
            <a:avLst/>
          </a:prstGeom>
          <a:noFill/>
        </p:spPr>
        <p:txBody>
          <a:bodyPr wrap="square" rtlCol="0">
            <a:spAutoFit/>
          </a:bodyPr>
          <a:lstStyle/>
          <a:p>
            <a:r>
              <a:rPr lang="es-MX" sz="3200" dirty="0" smtClean="0">
                <a:latin typeface="AR CENA" pitchFamily="2" charset="0"/>
              </a:rPr>
              <a:t>Es importante aclarar que el éxito de la Terapia Estratégica, depende en gran medida del influjo personal o del carisma del terapeuta.</a:t>
            </a:r>
            <a:endParaRPr lang="es-MX" sz="3200" dirty="0">
              <a:latin typeface="AR CENA" pitchFamily="2" charset="0"/>
            </a:endParaRPr>
          </a:p>
        </p:txBody>
      </p:sp>
    </p:spTree>
  </p:cSld>
  <p:clrMapOvr>
    <a:masterClrMapping/>
  </p:clrMapOvr>
  <p:transition spd="med">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Stock_000004501197XSmall"/>
          <p:cNvPicPr>
            <a:picLocks noChangeAspect="1" noChangeArrowheads="1"/>
          </p:cNvPicPr>
          <p:nvPr/>
        </p:nvPicPr>
        <p:blipFill>
          <a:blip r:embed="rId2" cstate="print"/>
          <a:srcRect/>
          <a:stretch>
            <a:fillRect/>
          </a:stretch>
        </p:blipFill>
        <p:spPr bwMode="auto">
          <a:xfrm>
            <a:off x="0" y="3510246"/>
            <a:ext cx="3120968" cy="2204754"/>
          </a:xfrm>
          <a:prstGeom prst="rect">
            <a:avLst/>
          </a:prstGeom>
          <a:noFill/>
          <a:ln w="9525">
            <a:noFill/>
            <a:miter lim="800000"/>
            <a:headEnd/>
            <a:tailEnd/>
          </a:ln>
        </p:spPr>
      </p:pic>
      <p:pic>
        <p:nvPicPr>
          <p:cNvPr id="5" name="Picture 7" descr="señalando"/>
          <p:cNvPicPr>
            <a:picLocks noChangeAspect="1" noChangeArrowheads="1"/>
          </p:cNvPicPr>
          <p:nvPr/>
        </p:nvPicPr>
        <p:blipFill>
          <a:blip r:embed="rId3" cstate="print"/>
          <a:srcRect t="5571"/>
          <a:stretch>
            <a:fillRect/>
          </a:stretch>
        </p:blipFill>
        <p:spPr bwMode="auto">
          <a:xfrm>
            <a:off x="7074030" y="2785492"/>
            <a:ext cx="2070002" cy="2929508"/>
          </a:xfrm>
          <a:prstGeom prst="rect">
            <a:avLst/>
          </a:prstGeom>
          <a:noFill/>
        </p:spPr>
      </p:pic>
      <p:sp>
        <p:nvSpPr>
          <p:cNvPr id="2" name="1 Título"/>
          <p:cNvSpPr>
            <a:spLocks noGrp="1"/>
          </p:cNvSpPr>
          <p:nvPr>
            <p:ph type="title"/>
          </p:nvPr>
        </p:nvSpPr>
        <p:spPr>
          <a:xfrm>
            <a:off x="0" y="-22820"/>
            <a:ext cx="9144000" cy="952500"/>
          </a:xfrm>
        </p:spPr>
        <p:style>
          <a:lnRef idx="0">
            <a:schemeClr val="accent5"/>
          </a:lnRef>
          <a:fillRef idx="3">
            <a:schemeClr val="accent5"/>
          </a:fillRef>
          <a:effectRef idx="3">
            <a:schemeClr val="accent5"/>
          </a:effectRef>
          <a:fontRef idx="minor">
            <a:schemeClr val="lt1"/>
          </a:fontRef>
        </p:style>
        <p:txBody>
          <a:bodyPr>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Estrategias de Solución de Problemas</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457200" y="1333500"/>
            <a:ext cx="8229600" cy="1668016"/>
          </a:xfrm>
        </p:spPr>
        <p:txBody>
          <a:bodyPr/>
          <a:lstStyle/>
          <a:p>
            <a:pPr>
              <a:buNone/>
            </a:pPr>
            <a:r>
              <a:rPr lang="es-MX" dirty="0" smtClean="0"/>
              <a:t>Las estrategias destinadas a la solución de tales problemas pueden dividirse en dos grandes categorías orientadas a la intervención:</a:t>
            </a:r>
            <a:endParaRPr lang="es-MX" dirty="0"/>
          </a:p>
        </p:txBody>
      </p:sp>
      <p:graphicFrame>
        <p:nvGraphicFramePr>
          <p:cNvPr id="4" name="3 Diagrama"/>
          <p:cNvGraphicFramePr/>
          <p:nvPr/>
        </p:nvGraphicFramePr>
        <p:xfrm>
          <a:off x="2051720" y="3145532"/>
          <a:ext cx="5208240"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whee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820"/>
            <a:ext cx="9144000" cy="952500"/>
          </a:xfrm>
        </p:spPr>
        <p:style>
          <a:lnRef idx="0">
            <a:schemeClr val="accent5"/>
          </a:lnRef>
          <a:fillRef idx="3">
            <a:schemeClr val="accent5"/>
          </a:fillRef>
          <a:effectRef idx="3">
            <a:schemeClr val="accent5"/>
          </a:effectRef>
          <a:fontRef idx="minor">
            <a:schemeClr val="lt1"/>
          </a:fontRef>
        </p:style>
        <p:txBody>
          <a:bodyPr>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Estrategias de Solución de Problemas</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3 Diagrama"/>
          <p:cNvGraphicFramePr/>
          <p:nvPr/>
        </p:nvGraphicFramePr>
        <p:xfrm>
          <a:off x="251520" y="1201316"/>
          <a:ext cx="2592288"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5 Grupo"/>
          <p:cNvGrpSpPr/>
          <p:nvPr/>
        </p:nvGrpSpPr>
        <p:grpSpPr>
          <a:xfrm>
            <a:off x="323528" y="1129308"/>
            <a:ext cx="1584176" cy="1656184"/>
            <a:chOff x="756294" y="210"/>
            <a:chExt cx="1079698" cy="1079698"/>
          </a:xfrm>
          <a:scene3d>
            <a:camera prst="orthographicFront"/>
            <a:lightRig rig="flat" dir="t"/>
          </a:scene3d>
        </p:grpSpPr>
        <p:sp>
          <p:nvSpPr>
            <p:cNvPr id="7" name="6 Elipse"/>
            <p:cNvSpPr/>
            <p:nvPr/>
          </p:nvSpPr>
          <p:spPr>
            <a:xfrm>
              <a:off x="756294" y="210"/>
              <a:ext cx="1079698" cy="1079698"/>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8" name="Elipse 4"/>
            <p:cNvSpPr/>
            <p:nvPr/>
          </p:nvSpPr>
          <p:spPr>
            <a:xfrm>
              <a:off x="914412" y="158328"/>
              <a:ext cx="763462" cy="76346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59419" tIns="11430" rIns="59419" bIns="11430" numCol="1" spcCol="1270" anchor="ctr" anchorCtr="0">
              <a:noAutofit/>
            </a:bodyPr>
            <a:lstStyle/>
            <a:p>
              <a:pPr lvl="0" algn="ctr" defTabSz="400050">
                <a:lnSpc>
                  <a:spcPct val="90000"/>
                </a:lnSpc>
                <a:spcBef>
                  <a:spcPct val="0"/>
                </a:spcBef>
                <a:spcAft>
                  <a:spcPct val="35000"/>
                </a:spcAft>
              </a:pPr>
              <a:r>
                <a:rPr lang="es-MX" sz="1400" kern="1200" dirty="0" smtClean="0"/>
                <a:t>Acciones y comunicación terapéuticas</a:t>
              </a:r>
              <a:endParaRPr lang="es-MX" sz="1400" kern="1200" dirty="0"/>
            </a:p>
          </p:txBody>
        </p:sp>
      </p:grpSp>
      <p:sp>
        <p:nvSpPr>
          <p:cNvPr id="9" name="8 CuadroTexto"/>
          <p:cNvSpPr txBox="1"/>
          <p:nvPr/>
        </p:nvSpPr>
        <p:spPr>
          <a:xfrm>
            <a:off x="2411760" y="1489348"/>
            <a:ext cx="6552728" cy="523220"/>
          </a:xfrm>
          <a:prstGeom prst="rect">
            <a:avLst/>
          </a:prstGeom>
          <a:noFill/>
        </p:spPr>
        <p:txBody>
          <a:bodyPr wrap="square" rtlCol="0">
            <a:spAutoFit/>
          </a:bodyPr>
          <a:lstStyle/>
          <a:p>
            <a:pPr>
              <a:buBlip>
                <a:blip r:embed="rId7"/>
              </a:buBlip>
            </a:pPr>
            <a:r>
              <a:rPr lang="es-MX" sz="2800" b="1" dirty="0" smtClean="0">
                <a:latin typeface="AR BERKLEY" pitchFamily="2" charset="0"/>
              </a:rPr>
              <a:t> Aprender a hablar el lenguaje del paciente.</a:t>
            </a:r>
            <a:endParaRPr lang="es-MX" sz="2800" b="1" dirty="0">
              <a:latin typeface="AR BERKLEY" pitchFamily="2" charset="0"/>
            </a:endParaRPr>
          </a:p>
        </p:txBody>
      </p:sp>
      <p:sp>
        <p:nvSpPr>
          <p:cNvPr id="10" name="9 CuadroTexto"/>
          <p:cNvSpPr txBox="1"/>
          <p:nvPr/>
        </p:nvSpPr>
        <p:spPr>
          <a:xfrm>
            <a:off x="539552" y="3577580"/>
            <a:ext cx="2664296" cy="369332"/>
          </a:xfrm>
          <a:prstGeom prst="rect">
            <a:avLst/>
          </a:prstGeom>
          <a:noFill/>
        </p:spPr>
        <p:txBody>
          <a:bodyPr wrap="square" rtlCol="0">
            <a:spAutoFit/>
          </a:bodyPr>
          <a:lstStyle/>
          <a:p>
            <a:pPr algn="ctr"/>
            <a:r>
              <a:rPr lang="es-MX" dirty="0" smtClean="0">
                <a:latin typeface="AR CHRISTY" pitchFamily="2" charset="0"/>
              </a:rPr>
              <a:t>Técnica del calcado</a:t>
            </a:r>
            <a:endParaRPr lang="es-MX" dirty="0">
              <a:latin typeface="AR CHRISTY" pitchFamily="2" charset="0"/>
            </a:endParaRPr>
          </a:p>
        </p:txBody>
      </p:sp>
      <p:sp>
        <p:nvSpPr>
          <p:cNvPr id="11" name="10 CuadroTexto"/>
          <p:cNvSpPr txBox="1"/>
          <p:nvPr/>
        </p:nvSpPr>
        <p:spPr>
          <a:xfrm>
            <a:off x="4644008" y="3433564"/>
            <a:ext cx="3888432" cy="646331"/>
          </a:xfrm>
          <a:prstGeom prst="rect">
            <a:avLst/>
          </a:prstGeom>
          <a:noFill/>
        </p:spPr>
        <p:txBody>
          <a:bodyPr wrap="square" rtlCol="0">
            <a:spAutoFit/>
          </a:bodyPr>
          <a:lstStyle/>
          <a:p>
            <a:pPr algn="ctr"/>
            <a:r>
              <a:rPr lang="es-MX" b="1" dirty="0" smtClean="0"/>
              <a:t>Investigación hecha sobre ventas de contratos de seguro.</a:t>
            </a:r>
            <a:endParaRPr lang="es-MX" b="1" dirty="0"/>
          </a:p>
        </p:txBody>
      </p:sp>
      <p:sp>
        <p:nvSpPr>
          <p:cNvPr id="12" name="11 CuadroTexto"/>
          <p:cNvSpPr txBox="1"/>
          <p:nvPr/>
        </p:nvSpPr>
        <p:spPr>
          <a:xfrm>
            <a:off x="323528" y="4729708"/>
            <a:ext cx="8568952" cy="923330"/>
          </a:xfrm>
          <a:prstGeom prst="rect">
            <a:avLst/>
          </a:prstGeom>
          <a:noFill/>
        </p:spPr>
        <p:txBody>
          <a:bodyPr wrap="square" rtlCol="0">
            <a:spAutoFit/>
          </a:bodyPr>
          <a:lstStyle/>
          <a:p>
            <a:r>
              <a:rPr lang="es-MX" dirty="0" smtClean="0"/>
              <a:t>Los pacientes piden sentirse influidos para cambiar su situación problemática actual, pero normalmente oponen inconscientemente cierta resistencia al cambio. Con esta estrategia de comunicación, la posible resistencia disminuye.</a:t>
            </a:r>
            <a:endParaRPr lang="es-MX" dirty="0"/>
          </a:p>
        </p:txBody>
      </p:sp>
      <p:pic>
        <p:nvPicPr>
          <p:cNvPr id="459778" name="Picture 2" descr="http://images01.olx.com.pe/ui/5/83/66/1272408183_50837766_4-venta-de-seguro-Universitario-Servicios-1272408183.jpg"/>
          <p:cNvPicPr>
            <a:picLocks noChangeAspect="1" noChangeArrowheads="1"/>
          </p:cNvPicPr>
          <p:nvPr/>
        </p:nvPicPr>
        <p:blipFill>
          <a:blip r:embed="rId8" cstate="print"/>
          <a:srcRect/>
          <a:stretch>
            <a:fillRect/>
          </a:stretch>
        </p:blipFill>
        <p:spPr bwMode="auto">
          <a:xfrm>
            <a:off x="4932040" y="2425452"/>
            <a:ext cx="3024336" cy="846814"/>
          </a:xfrm>
          <a:prstGeom prst="rect">
            <a:avLst/>
          </a:prstGeom>
          <a:noFill/>
        </p:spPr>
      </p:pic>
    </p:spTree>
  </p:cSld>
  <p:clrMapOvr>
    <a:masterClrMapping/>
  </p:clrMapOvr>
  <p:transition spd="med">
    <p:whee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820"/>
            <a:ext cx="9144000" cy="952500"/>
          </a:xfrm>
        </p:spPr>
        <p:style>
          <a:lnRef idx="0">
            <a:schemeClr val="accent5"/>
          </a:lnRef>
          <a:fillRef idx="3">
            <a:schemeClr val="accent5"/>
          </a:fillRef>
          <a:effectRef idx="3">
            <a:schemeClr val="accent5"/>
          </a:effectRef>
          <a:fontRef idx="minor">
            <a:schemeClr val="lt1"/>
          </a:fontRef>
        </p:style>
        <p:txBody>
          <a:bodyPr>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Estrategias de Solución de Problemas</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3 Diagrama"/>
          <p:cNvGraphicFramePr/>
          <p:nvPr/>
        </p:nvGraphicFramePr>
        <p:xfrm>
          <a:off x="251520" y="1201316"/>
          <a:ext cx="2592288"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5 Grupo"/>
          <p:cNvGrpSpPr/>
          <p:nvPr/>
        </p:nvGrpSpPr>
        <p:grpSpPr>
          <a:xfrm>
            <a:off x="323528" y="1129308"/>
            <a:ext cx="1584176" cy="1656184"/>
            <a:chOff x="756294" y="210"/>
            <a:chExt cx="1079698" cy="1079698"/>
          </a:xfrm>
          <a:scene3d>
            <a:camera prst="orthographicFront"/>
            <a:lightRig rig="flat" dir="t"/>
          </a:scene3d>
        </p:grpSpPr>
        <p:sp>
          <p:nvSpPr>
            <p:cNvPr id="7" name="6 Elipse"/>
            <p:cNvSpPr/>
            <p:nvPr/>
          </p:nvSpPr>
          <p:spPr>
            <a:xfrm>
              <a:off x="756294" y="210"/>
              <a:ext cx="1079698" cy="1079698"/>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8" name="Elipse 4"/>
            <p:cNvSpPr/>
            <p:nvPr/>
          </p:nvSpPr>
          <p:spPr>
            <a:xfrm>
              <a:off x="914412" y="158328"/>
              <a:ext cx="763462" cy="76346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59419" tIns="11430" rIns="59419" bIns="11430" numCol="1" spcCol="1270" anchor="ctr" anchorCtr="0">
              <a:noAutofit/>
            </a:bodyPr>
            <a:lstStyle/>
            <a:p>
              <a:pPr lvl="0" algn="ctr" defTabSz="400050">
                <a:lnSpc>
                  <a:spcPct val="90000"/>
                </a:lnSpc>
                <a:spcBef>
                  <a:spcPct val="0"/>
                </a:spcBef>
                <a:spcAft>
                  <a:spcPct val="35000"/>
                </a:spcAft>
              </a:pPr>
              <a:r>
                <a:rPr lang="es-MX" sz="1400" kern="1200" dirty="0" smtClean="0"/>
                <a:t>Acciones y comunicación terapéuticas</a:t>
              </a:r>
              <a:endParaRPr lang="es-MX" sz="1400" kern="1200" dirty="0"/>
            </a:p>
          </p:txBody>
        </p:sp>
      </p:grpSp>
      <p:sp>
        <p:nvSpPr>
          <p:cNvPr id="9" name="8 CuadroTexto"/>
          <p:cNvSpPr txBox="1"/>
          <p:nvPr/>
        </p:nvSpPr>
        <p:spPr>
          <a:xfrm>
            <a:off x="2411760" y="1110144"/>
            <a:ext cx="6552728" cy="523220"/>
          </a:xfrm>
          <a:prstGeom prst="rect">
            <a:avLst/>
          </a:prstGeom>
          <a:noFill/>
        </p:spPr>
        <p:txBody>
          <a:bodyPr wrap="square" rtlCol="0">
            <a:spAutoFit/>
          </a:bodyPr>
          <a:lstStyle/>
          <a:p>
            <a:pPr algn="ctr">
              <a:buBlip>
                <a:blip r:embed="rId7"/>
              </a:buBlip>
            </a:pPr>
            <a:r>
              <a:rPr lang="es-MX" sz="2800" b="1" dirty="0" smtClean="0">
                <a:latin typeface="AR BERKLEY" pitchFamily="2" charset="0"/>
              </a:rPr>
              <a:t> La reestructuración.</a:t>
            </a:r>
            <a:endParaRPr lang="es-MX" sz="2800" b="1" dirty="0">
              <a:latin typeface="AR BERKLEY" pitchFamily="2" charset="0"/>
            </a:endParaRPr>
          </a:p>
        </p:txBody>
      </p:sp>
      <p:sp>
        <p:nvSpPr>
          <p:cNvPr id="10" name="9 CuadroTexto"/>
          <p:cNvSpPr txBox="1"/>
          <p:nvPr/>
        </p:nvSpPr>
        <p:spPr>
          <a:xfrm>
            <a:off x="971600" y="4225652"/>
            <a:ext cx="4248472" cy="923330"/>
          </a:xfrm>
          <a:prstGeom prst="rect">
            <a:avLst/>
          </a:prstGeom>
          <a:noFill/>
        </p:spPr>
        <p:txBody>
          <a:bodyPr wrap="square" rtlCol="0">
            <a:spAutoFit/>
          </a:bodyPr>
          <a:lstStyle/>
          <a:p>
            <a:pPr algn="ctr"/>
            <a:r>
              <a:rPr lang="es-MX" dirty="0" smtClean="0">
                <a:latin typeface="AR CHRISTY" pitchFamily="2" charset="0"/>
              </a:rPr>
              <a:t>No se cambia el contenido del cuadro, sino sólo su marco, pero, cambiando el marco se altera el contenido mismo del cuadro.</a:t>
            </a:r>
            <a:endParaRPr lang="es-MX" dirty="0">
              <a:latin typeface="AR CHRISTY" pitchFamily="2" charset="0"/>
            </a:endParaRPr>
          </a:p>
        </p:txBody>
      </p:sp>
      <p:sp>
        <p:nvSpPr>
          <p:cNvPr id="12" name="11 CuadroTexto"/>
          <p:cNvSpPr txBox="1"/>
          <p:nvPr/>
        </p:nvSpPr>
        <p:spPr>
          <a:xfrm>
            <a:off x="2339752" y="2137420"/>
            <a:ext cx="3635896" cy="1477328"/>
          </a:xfrm>
          <a:prstGeom prst="rect">
            <a:avLst/>
          </a:prstGeom>
          <a:noFill/>
        </p:spPr>
        <p:txBody>
          <a:bodyPr wrap="square" rtlCol="0">
            <a:spAutoFit/>
          </a:bodyPr>
          <a:lstStyle/>
          <a:p>
            <a:r>
              <a:rPr lang="es-MX" dirty="0" smtClean="0"/>
              <a:t>Reestructurar quiere decir codificar de nuevo la percepción de la realidad por parte de una persona sin cambiar el significado de las cosas, aunque sí su estructura.</a:t>
            </a:r>
            <a:endParaRPr lang="es-MX" dirty="0"/>
          </a:p>
        </p:txBody>
      </p:sp>
      <p:pic>
        <p:nvPicPr>
          <p:cNvPr id="458754" name="Picture 2" descr="http://www.pobladores.com/data/pobladores.com/0a/ra/0ara_pacis0/channels/jesus_es_el_camino/images/5193175bautismo20jesus.jpg"/>
          <p:cNvPicPr>
            <a:picLocks noChangeAspect="1" noChangeArrowheads="1"/>
          </p:cNvPicPr>
          <p:nvPr/>
        </p:nvPicPr>
        <p:blipFill>
          <a:blip r:embed="rId8" cstate="print"/>
          <a:srcRect/>
          <a:stretch>
            <a:fillRect/>
          </a:stretch>
        </p:blipFill>
        <p:spPr bwMode="auto">
          <a:xfrm>
            <a:off x="6372200" y="1993404"/>
            <a:ext cx="2448272" cy="3270364"/>
          </a:xfrm>
          <a:prstGeom prst="rect">
            <a:avLst/>
          </a:prstGeom>
          <a:ln>
            <a:noFill/>
          </a:ln>
          <a:effectLst>
            <a:softEdge rad="112500"/>
          </a:effectLst>
        </p:spPr>
      </p:pic>
    </p:spTree>
  </p:cSld>
  <p:clrMapOvr>
    <a:masterClrMapping/>
  </p:clrMapOvr>
  <p:transition spd="med">
    <p:whee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http://t1.gstatic.com/images?q=tbn:ANd9GcQGIquR_J6F_ScA0r5hcPfz43_80Uk27sv7pam2UELypspSsxg&amp;t=1&amp;usg=__yRg7Uuizegc1WZxV-7uDx4hc7NU="/>
          <p:cNvPicPr>
            <a:picLocks noChangeAspect="1" noChangeArrowheads="1"/>
          </p:cNvPicPr>
          <p:nvPr/>
        </p:nvPicPr>
        <p:blipFill>
          <a:blip r:embed="rId2" cstate="print"/>
          <a:srcRect/>
          <a:stretch>
            <a:fillRect/>
          </a:stretch>
        </p:blipFill>
        <p:spPr bwMode="auto">
          <a:xfrm>
            <a:off x="6876257" y="1764555"/>
            <a:ext cx="1944216" cy="2078610"/>
          </a:xfrm>
          <a:prstGeom prst="rect">
            <a:avLst/>
          </a:prstGeom>
          <a:noFill/>
        </p:spPr>
      </p:pic>
      <p:sp>
        <p:nvSpPr>
          <p:cNvPr id="2" name="1 Título"/>
          <p:cNvSpPr>
            <a:spLocks noGrp="1"/>
          </p:cNvSpPr>
          <p:nvPr>
            <p:ph type="title"/>
          </p:nvPr>
        </p:nvSpPr>
        <p:spPr>
          <a:xfrm>
            <a:off x="0" y="-22820"/>
            <a:ext cx="9144000" cy="952500"/>
          </a:xfrm>
        </p:spPr>
        <p:style>
          <a:lnRef idx="0">
            <a:schemeClr val="accent5"/>
          </a:lnRef>
          <a:fillRef idx="3">
            <a:schemeClr val="accent5"/>
          </a:fillRef>
          <a:effectRef idx="3">
            <a:schemeClr val="accent5"/>
          </a:effectRef>
          <a:fontRef idx="minor">
            <a:schemeClr val="lt1"/>
          </a:fontRef>
        </p:style>
        <p:txBody>
          <a:bodyPr>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Estrategias de Solución de Problemas</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3 Diagrama"/>
          <p:cNvGraphicFramePr/>
          <p:nvPr/>
        </p:nvGraphicFramePr>
        <p:xfrm>
          <a:off x="251520" y="1201316"/>
          <a:ext cx="2592288"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5 Grupo"/>
          <p:cNvGrpSpPr/>
          <p:nvPr/>
        </p:nvGrpSpPr>
        <p:grpSpPr>
          <a:xfrm>
            <a:off x="323528" y="1129308"/>
            <a:ext cx="1584176" cy="1656184"/>
            <a:chOff x="756294" y="210"/>
            <a:chExt cx="1079698" cy="1079698"/>
          </a:xfrm>
          <a:scene3d>
            <a:camera prst="orthographicFront"/>
            <a:lightRig rig="flat" dir="t"/>
          </a:scene3d>
        </p:grpSpPr>
        <p:sp>
          <p:nvSpPr>
            <p:cNvPr id="7" name="6 Elipse"/>
            <p:cNvSpPr/>
            <p:nvPr/>
          </p:nvSpPr>
          <p:spPr>
            <a:xfrm>
              <a:off x="756294" y="210"/>
              <a:ext cx="1079698" cy="1079698"/>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8" name="Elipse 4"/>
            <p:cNvSpPr/>
            <p:nvPr/>
          </p:nvSpPr>
          <p:spPr>
            <a:xfrm>
              <a:off x="914412" y="158328"/>
              <a:ext cx="763462" cy="76346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59419" tIns="11430" rIns="59419" bIns="11430" numCol="1" spcCol="1270" anchor="ctr" anchorCtr="0">
              <a:noAutofit/>
            </a:bodyPr>
            <a:lstStyle/>
            <a:p>
              <a:pPr lvl="0" algn="ctr" defTabSz="400050">
                <a:lnSpc>
                  <a:spcPct val="90000"/>
                </a:lnSpc>
                <a:spcBef>
                  <a:spcPct val="0"/>
                </a:spcBef>
                <a:spcAft>
                  <a:spcPct val="35000"/>
                </a:spcAft>
              </a:pPr>
              <a:r>
                <a:rPr lang="es-MX" sz="1400" kern="1200" dirty="0" smtClean="0"/>
                <a:t>Acciones y comunicación terapéuticas</a:t>
              </a:r>
              <a:endParaRPr lang="es-MX" sz="1400" kern="1200" dirty="0"/>
            </a:p>
          </p:txBody>
        </p:sp>
      </p:grpSp>
      <p:sp>
        <p:nvSpPr>
          <p:cNvPr id="9" name="8 CuadroTexto"/>
          <p:cNvSpPr txBox="1"/>
          <p:nvPr/>
        </p:nvSpPr>
        <p:spPr>
          <a:xfrm>
            <a:off x="2339752" y="1129308"/>
            <a:ext cx="6552728" cy="523220"/>
          </a:xfrm>
          <a:prstGeom prst="rect">
            <a:avLst/>
          </a:prstGeom>
          <a:noFill/>
        </p:spPr>
        <p:txBody>
          <a:bodyPr wrap="square" rtlCol="0">
            <a:spAutoFit/>
          </a:bodyPr>
          <a:lstStyle/>
          <a:p>
            <a:pPr algn="ctr">
              <a:buBlip>
                <a:blip r:embed="rId8"/>
              </a:buBlip>
            </a:pPr>
            <a:r>
              <a:rPr lang="es-MX" sz="2800" b="1" dirty="0" smtClean="0">
                <a:latin typeface="AR BERKLEY" pitchFamily="2" charset="0"/>
              </a:rPr>
              <a:t> Evitar las formas lingüísticas negativas.</a:t>
            </a:r>
            <a:endParaRPr lang="es-MX" sz="2800" b="1" dirty="0">
              <a:latin typeface="AR BERKLEY" pitchFamily="2" charset="0"/>
            </a:endParaRPr>
          </a:p>
        </p:txBody>
      </p:sp>
      <p:sp>
        <p:nvSpPr>
          <p:cNvPr id="12" name="11 CuadroTexto"/>
          <p:cNvSpPr txBox="1"/>
          <p:nvPr/>
        </p:nvSpPr>
        <p:spPr>
          <a:xfrm>
            <a:off x="251520" y="3433564"/>
            <a:ext cx="3635896" cy="1754326"/>
          </a:xfrm>
          <a:prstGeom prst="rect">
            <a:avLst/>
          </a:prstGeom>
          <a:noFill/>
        </p:spPr>
        <p:txBody>
          <a:bodyPr wrap="square" rtlCol="0">
            <a:spAutoFit/>
          </a:bodyPr>
          <a:lstStyle/>
          <a:p>
            <a:r>
              <a:rPr lang="es-MX" dirty="0" smtClean="0"/>
              <a:t>La práctica clínica ha puesto en evidencia que el uso de enunciados negativos respecto de la conducta o las ideas del paciente tiende a culpabilizarlo y a producir reacciones de rigidez y rechazo.</a:t>
            </a:r>
            <a:endParaRPr lang="es-MX" dirty="0"/>
          </a:p>
        </p:txBody>
      </p:sp>
      <p:sp>
        <p:nvSpPr>
          <p:cNvPr id="13" name="12 CuadroTexto"/>
          <p:cNvSpPr txBox="1"/>
          <p:nvPr/>
        </p:nvSpPr>
        <p:spPr>
          <a:xfrm>
            <a:off x="4067944" y="4009628"/>
            <a:ext cx="4896544" cy="1569660"/>
          </a:xfrm>
          <a:prstGeom prst="rect">
            <a:avLst/>
          </a:prstGeom>
          <a:noFill/>
        </p:spPr>
        <p:txBody>
          <a:bodyPr wrap="square" rtlCol="0">
            <a:spAutoFit/>
          </a:bodyPr>
          <a:lstStyle/>
          <a:p>
            <a:r>
              <a:rPr lang="es-MX" sz="1600" b="1" dirty="0" smtClean="0"/>
              <a:t>En terapia, en lugar de criticar y negar la actuación del paciente, aún cuando sea esta absolutamente errónea o disfuncional, vemos que resulta mucho más eficaz gratificar a la persona y, por medio de esta gratificación, impartir órdenes orientadas a la modificación de su conducta.</a:t>
            </a:r>
            <a:endParaRPr lang="es-MX" sz="1600" b="1" dirty="0"/>
          </a:p>
        </p:txBody>
      </p:sp>
      <p:pic>
        <p:nvPicPr>
          <p:cNvPr id="457732" name="Picture 4" descr="http://t2.gstatic.com/images?q=tbn:ANd9GcSQgOKSSrOjOL0iekFfEt8Loxl_rkA9KasgrBimIgwaWU4iTRc&amp;t=1&amp;usg=__NvHlVme-rjv-Mic3eVgtsBX3Dgg="/>
          <p:cNvPicPr>
            <a:picLocks noChangeAspect="1" noChangeArrowheads="1"/>
          </p:cNvPicPr>
          <p:nvPr/>
        </p:nvPicPr>
        <p:blipFill>
          <a:blip r:embed="rId9" cstate="print"/>
          <a:srcRect/>
          <a:stretch>
            <a:fillRect/>
          </a:stretch>
        </p:blipFill>
        <p:spPr bwMode="auto">
          <a:xfrm>
            <a:off x="3779912" y="1921396"/>
            <a:ext cx="2552700" cy="1790701"/>
          </a:xfrm>
          <a:prstGeom prst="rect">
            <a:avLst/>
          </a:prstGeom>
          <a:noFill/>
        </p:spPr>
      </p:pic>
    </p:spTree>
  </p:cSld>
  <p:clrMapOvr>
    <a:masterClrMapping/>
  </p:clrMapOvr>
  <p:transition spd="med">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fotos.lne.es/fotos/noticias/318x200/2009-12-04_IMG_2009-11-27_01.53.36__3258459.jpg"/>
          <p:cNvPicPr>
            <a:picLocks noChangeAspect="1" noChangeArrowheads="1"/>
          </p:cNvPicPr>
          <p:nvPr/>
        </p:nvPicPr>
        <p:blipFill>
          <a:blip r:embed="rId2" cstate="print"/>
          <a:srcRect/>
          <a:stretch>
            <a:fillRect/>
          </a:stretch>
        </p:blipFill>
        <p:spPr bwMode="auto">
          <a:xfrm>
            <a:off x="6115050" y="3019427"/>
            <a:ext cx="3028950" cy="2695575"/>
          </a:xfrm>
          <a:prstGeom prst="rect">
            <a:avLst/>
          </a:prstGeom>
          <a:ln>
            <a:noFill/>
          </a:ln>
          <a:effectLst>
            <a:softEdge rad="112500"/>
          </a:effectLst>
        </p:spPr>
      </p:pic>
      <p:sp>
        <p:nvSpPr>
          <p:cNvPr id="2" name="1 Título"/>
          <p:cNvSpPr>
            <a:spLocks noGrp="1"/>
          </p:cNvSpPr>
          <p:nvPr>
            <p:ph type="title"/>
          </p:nvPr>
        </p:nvSpPr>
        <p:spPr>
          <a:xfrm>
            <a:off x="0" y="-20"/>
            <a:ext cx="9144000" cy="952500"/>
          </a:xfrm>
        </p:spPr>
        <p:style>
          <a:lnRef idx="0">
            <a:schemeClr val="accent1"/>
          </a:lnRef>
          <a:fillRef idx="3">
            <a:schemeClr val="accent1"/>
          </a:fillRef>
          <a:effectRef idx="3">
            <a:schemeClr val="accent1"/>
          </a:effectRef>
          <a:fontRef idx="minor">
            <a:schemeClr val="lt1"/>
          </a:fontRef>
        </p:style>
        <p:txBody>
          <a:bodyPr>
            <a:normAutofit/>
          </a:bodyPr>
          <a:lstStyle/>
          <a:p>
            <a:r>
              <a:rPr lang="es-MX"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Terapia estratégica</a:t>
            </a:r>
            <a:endParaRPr lang="es-MX"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357158" y="1467120"/>
            <a:ext cx="7258072" cy="3982668"/>
          </a:xfrm>
        </p:spPr>
        <p:txBody>
          <a:bodyPr>
            <a:normAutofit fontScale="92500" lnSpcReduction="10000"/>
          </a:bodyPr>
          <a:lstStyle/>
          <a:p>
            <a:pPr>
              <a:buBlip>
                <a:blip r:embed="rId3"/>
              </a:buBlip>
            </a:pPr>
            <a:r>
              <a:rPr lang="es-MX" sz="3300" dirty="0" smtClean="0">
                <a:ln>
                  <a:solidFill>
                    <a:srgbClr val="00B050"/>
                  </a:solidFill>
                </a:ln>
                <a:solidFill>
                  <a:srgbClr val="FFFF00"/>
                </a:solidFill>
                <a:latin typeface="AR CENA" pitchFamily="2" charset="0"/>
              </a:rPr>
              <a:t>Milton Erickson.</a:t>
            </a:r>
          </a:p>
          <a:p>
            <a:pPr>
              <a:buBlip>
                <a:blip r:embed="rId3"/>
              </a:buBlip>
            </a:pPr>
            <a:endParaRPr lang="es-MX" sz="3300" dirty="0" smtClean="0">
              <a:ln>
                <a:solidFill>
                  <a:srgbClr val="00B050"/>
                </a:solidFill>
              </a:ln>
              <a:solidFill>
                <a:srgbClr val="FFFF00"/>
              </a:solidFill>
              <a:latin typeface="AR CENA" pitchFamily="2" charset="0"/>
            </a:endParaRPr>
          </a:p>
          <a:p>
            <a:pPr>
              <a:buBlip>
                <a:blip r:embed="rId3"/>
              </a:buBlip>
            </a:pPr>
            <a:endParaRPr lang="es-MX" sz="3300" dirty="0" smtClean="0">
              <a:ln>
                <a:solidFill>
                  <a:srgbClr val="00B050"/>
                </a:solidFill>
              </a:ln>
              <a:solidFill>
                <a:srgbClr val="FFFF00"/>
              </a:solidFill>
              <a:latin typeface="AR CENA" pitchFamily="2" charset="0"/>
            </a:endParaRPr>
          </a:p>
          <a:p>
            <a:pPr>
              <a:buBlip>
                <a:blip r:embed="rId3"/>
              </a:buBlip>
            </a:pPr>
            <a:endParaRPr lang="es-MX" sz="3300" dirty="0" smtClean="0">
              <a:ln>
                <a:solidFill>
                  <a:srgbClr val="00B050"/>
                </a:solidFill>
              </a:ln>
              <a:solidFill>
                <a:srgbClr val="FFFF00"/>
              </a:solidFill>
              <a:latin typeface="AR CENA" pitchFamily="2" charset="0"/>
            </a:endParaRPr>
          </a:p>
          <a:p>
            <a:pPr>
              <a:buBlip>
                <a:blip r:embed="rId3"/>
              </a:buBlip>
            </a:pPr>
            <a:endParaRPr lang="es-MX" sz="3300" dirty="0" smtClean="0">
              <a:ln>
                <a:solidFill>
                  <a:srgbClr val="00B050"/>
                </a:solidFill>
              </a:ln>
              <a:solidFill>
                <a:srgbClr val="FFFF00"/>
              </a:solidFill>
              <a:latin typeface="AR CENA" pitchFamily="2" charset="0"/>
            </a:endParaRPr>
          </a:p>
          <a:p>
            <a:pPr>
              <a:buBlip>
                <a:blip r:embed="rId3"/>
              </a:buBlip>
            </a:pPr>
            <a:r>
              <a:rPr lang="es-MX" sz="3300" dirty="0" smtClean="0">
                <a:ln>
                  <a:solidFill>
                    <a:srgbClr val="00B050"/>
                  </a:solidFill>
                </a:ln>
                <a:solidFill>
                  <a:srgbClr val="FFFF00"/>
                </a:solidFill>
                <a:latin typeface="AR CENA" pitchFamily="2" charset="0"/>
              </a:rPr>
              <a:t>Tipos de intervención terapéutica en los que el psicoterapeuta asume la responsabilidad de influir directamente en las personas.</a:t>
            </a:r>
            <a:endParaRPr lang="es-MX" sz="3300" dirty="0">
              <a:ln>
                <a:solidFill>
                  <a:srgbClr val="00B050"/>
                </a:solidFill>
              </a:ln>
              <a:solidFill>
                <a:srgbClr val="FFFF00"/>
              </a:solidFill>
              <a:latin typeface="AR CENA" pitchFamily="2" charset="0"/>
            </a:endParaRPr>
          </a:p>
        </p:txBody>
      </p:sp>
      <p:sp>
        <p:nvSpPr>
          <p:cNvPr id="5" name="4 Explosión 2"/>
          <p:cNvSpPr/>
          <p:nvPr/>
        </p:nvSpPr>
        <p:spPr>
          <a:xfrm rot="502341">
            <a:off x="4855404" y="1276583"/>
            <a:ext cx="3096344" cy="1152128"/>
          </a:xfrm>
          <a:prstGeom prst="irregularSeal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¿Quién la creo?</a:t>
            </a:r>
            <a:endParaRPr lang="es-MX" b="1" dirty="0">
              <a:effectLst>
                <a:outerShdw blurRad="38100" dist="38100" dir="2700000" algn="tl">
                  <a:srgbClr val="000000">
                    <a:alpha val="43137"/>
                  </a:srgbClr>
                </a:outerShdw>
              </a:effectLst>
            </a:endParaRPr>
          </a:p>
        </p:txBody>
      </p:sp>
      <p:sp>
        <p:nvSpPr>
          <p:cNvPr id="6" name="5 Flecha arriba"/>
          <p:cNvSpPr/>
          <p:nvPr/>
        </p:nvSpPr>
        <p:spPr>
          <a:xfrm rot="16036380">
            <a:off x="3933717" y="1365642"/>
            <a:ext cx="432048" cy="864096"/>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MX"/>
          </a:p>
        </p:txBody>
      </p:sp>
      <p:sp>
        <p:nvSpPr>
          <p:cNvPr id="7" name="6 Explosión 2"/>
          <p:cNvSpPr/>
          <p:nvPr/>
        </p:nvSpPr>
        <p:spPr>
          <a:xfrm>
            <a:off x="1115616" y="2641476"/>
            <a:ext cx="2952328" cy="1152128"/>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¿En qué consiste?</a:t>
            </a:r>
            <a:endParaRPr lang="es-MX" b="1" dirty="0">
              <a:effectLst>
                <a:outerShdw blurRad="38100" dist="38100" dir="2700000" algn="tl">
                  <a:srgbClr val="000000">
                    <a:alpha val="43137"/>
                  </a:srgbClr>
                </a:outerShdw>
              </a:effectLst>
            </a:endParaRPr>
          </a:p>
        </p:txBody>
      </p:sp>
      <p:sp>
        <p:nvSpPr>
          <p:cNvPr id="9" name="8 Flecha doblada"/>
          <p:cNvSpPr/>
          <p:nvPr/>
        </p:nvSpPr>
        <p:spPr>
          <a:xfrm rot="6285942">
            <a:off x="4174644" y="3190589"/>
            <a:ext cx="648072" cy="720080"/>
          </a:xfrm>
          <a:prstGeom prst="ben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MX">
              <a:solidFill>
                <a:schemeClr val="tx1"/>
              </a:solidFill>
            </a:endParaRPr>
          </a:p>
        </p:txBody>
      </p:sp>
    </p:spTree>
  </p:cSld>
  <p:clrMapOvr>
    <a:masterClrMapping/>
  </p:clrMapOvr>
  <p:transition spd="med">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6706" name="Picture 2" descr="http://t3.gstatic.com/images?q=tbn:ANd9GcRViWQyLbur5ZOTbNcMpsBfuuyh3IbZ5L02vMJD5zL_h8na6qY&amp;t=1&amp;usg=__4d_LhCaeo_Ahht7PZqQEpumPhKs="/>
          <p:cNvPicPr>
            <a:picLocks noChangeAspect="1" noChangeArrowheads="1"/>
          </p:cNvPicPr>
          <p:nvPr/>
        </p:nvPicPr>
        <p:blipFill>
          <a:blip r:embed="rId2" cstate="print"/>
          <a:srcRect/>
          <a:stretch>
            <a:fillRect/>
          </a:stretch>
        </p:blipFill>
        <p:spPr bwMode="auto">
          <a:xfrm>
            <a:off x="2987824" y="1921396"/>
            <a:ext cx="1866900" cy="2457451"/>
          </a:xfrm>
          <a:prstGeom prst="rect">
            <a:avLst/>
          </a:prstGeom>
          <a:noFill/>
        </p:spPr>
      </p:pic>
      <p:sp>
        <p:nvSpPr>
          <p:cNvPr id="2" name="1 Título"/>
          <p:cNvSpPr>
            <a:spLocks noGrp="1"/>
          </p:cNvSpPr>
          <p:nvPr>
            <p:ph type="title"/>
          </p:nvPr>
        </p:nvSpPr>
        <p:spPr>
          <a:xfrm>
            <a:off x="0" y="-22820"/>
            <a:ext cx="9144000" cy="952500"/>
          </a:xfrm>
        </p:spPr>
        <p:style>
          <a:lnRef idx="0">
            <a:schemeClr val="accent5"/>
          </a:lnRef>
          <a:fillRef idx="3">
            <a:schemeClr val="accent5"/>
          </a:fillRef>
          <a:effectRef idx="3">
            <a:schemeClr val="accent5"/>
          </a:effectRef>
          <a:fontRef idx="minor">
            <a:schemeClr val="lt1"/>
          </a:fontRef>
        </p:style>
        <p:txBody>
          <a:bodyPr>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Estrategias de Solución de Problemas</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3 Diagrama"/>
          <p:cNvGraphicFramePr/>
          <p:nvPr/>
        </p:nvGraphicFramePr>
        <p:xfrm>
          <a:off x="251520" y="1201316"/>
          <a:ext cx="2592288"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5 Grupo"/>
          <p:cNvGrpSpPr/>
          <p:nvPr/>
        </p:nvGrpSpPr>
        <p:grpSpPr>
          <a:xfrm>
            <a:off x="323528" y="1129308"/>
            <a:ext cx="1584176" cy="1656184"/>
            <a:chOff x="756294" y="210"/>
            <a:chExt cx="1079698" cy="1079698"/>
          </a:xfrm>
          <a:scene3d>
            <a:camera prst="orthographicFront"/>
            <a:lightRig rig="flat" dir="t"/>
          </a:scene3d>
        </p:grpSpPr>
        <p:sp>
          <p:nvSpPr>
            <p:cNvPr id="7" name="6 Elipse"/>
            <p:cNvSpPr/>
            <p:nvPr/>
          </p:nvSpPr>
          <p:spPr>
            <a:xfrm>
              <a:off x="756294" y="210"/>
              <a:ext cx="1079698" cy="1079698"/>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8" name="Elipse 4"/>
            <p:cNvSpPr/>
            <p:nvPr/>
          </p:nvSpPr>
          <p:spPr>
            <a:xfrm>
              <a:off x="914412" y="158328"/>
              <a:ext cx="763462" cy="76346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59419" tIns="11430" rIns="59419" bIns="11430" numCol="1" spcCol="1270" anchor="ctr" anchorCtr="0">
              <a:noAutofit/>
            </a:bodyPr>
            <a:lstStyle/>
            <a:p>
              <a:pPr lvl="0" algn="ctr" defTabSz="400050">
                <a:lnSpc>
                  <a:spcPct val="90000"/>
                </a:lnSpc>
                <a:spcBef>
                  <a:spcPct val="0"/>
                </a:spcBef>
                <a:spcAft>
                  <a:spcPct val="35000"/>
                </a:spcAft>
              </a:pPr>
              <a:r>
                <a:rPr lang="es-MX" sz="1400" kern="1200" dirty="0" smtClean="0"/>
                <a:t>Acciones y comunicación terapéuticas</a:t>
              </a:r>
              <a:endParaRPr lang="es-MX" sz="1400" kern="1200" dirty="0"/>
            </a:p>
          </p:txBody>
        </p:sp>
      </p:grpSp>
      <p:sp>
        <p:nvSpPr>
          <p:cNvPr id="9" name="8 CuadroTexto"/>
          <p:cNvSpPr txBox="1"/>
          <p:nvPr/>
        </p:nvSpPr>
        <p:spPr>
          <a:xfrm>
            <a:off x="2411760" y="1489348"/>
            <a:ext cx="6552728" cy="954107"/>
          </a:xfrm>
          <a:prstGeom prst="rect">
            <a:avLst/>
          </a:prstGeom>
          <a:noFill/>
        </p:spPr>
        <p:txBody>
          <a:bodyPr wrap="square" rtlCol="0">
            <a:spAutoFit/>
          </a:bodyPr>
          <a:lstStyle/>
          <a:p>
            <a:pPr algn="ctr">
              <a:buBlip>
                <a:blip r:embed="rId8"/>
              </a:buBlip>
            </a:pPr>
            <a:r>
              <a:rPr lang="es-MX" sz="2800" b="1" dirty="0" smtClean="0">
                <a:latin typeface="AR BERKLEY" pitchFamily="2" charset="0"/>
              </a:rPr>
              <a:t> El uso de la paradoja y la comunicación paradójica</a:t>
            </a:r>
            <a:endParaRPr lang="es-MX" sz="2800" b="1" dirty="0">
              <a:latin typeface="AR BERKLEY" pitchFamily="2" charset="0"/>
            </a:endParaRPr>
          </a:p>
        </p:txBody>
      </p:sp>
      <p:sp>
        <p:nvSpPr>
          <p:cNvPr id="12" name="11 CuadroTexto"/>
          <p:cNvSpPr txBox="1"/>
          <p:nvPr/>
        </p:nvSpPr>
        <p:spPr>
          <a:xfrm>
            <a:off x="251520" y="3433564"/>
            <a:ext cx="4824536" cy="1754326"/>
          </a:xfrm>
          <a:prstGeom prst="rect">
            <a:avLst/>
          </a:prstGeom>
          <a:noFill/>
        </p:spPr>
        <p:txBody>
          <a:bodyPr wrap="square" rtlCol="0">
            <a:spAutoFit/>
          </a:bodyPr>
          <a:lstStyle/>
          <a:p>
            <a:r>
              <a:rPr lang="es-MX" b="1" dirty="0" smtClean="0">
                <a:effectLst>
                  <a:glow rad="63500">
                    <a:schemeClr val="accent4">
                      <a:satMod val="175000"/>
                      <a:alpha val="40000"/>
                    </a:schemeClr>
                  </a:glow>
                </a:effectLst>
              </a:rPr>
              <a:t>La paradoja posee la propiedad de desquiciar los círculos viciosos y recurrentes de “soluciones ensayadas”, que el paciente presenta de forma obstinada, por la simple razón de que pone en crisis el sistema preexistente de percepciones de la realidad y reacciones ante ella.</a:t>
            </a:r>
            <a:endParaRPr lang="es-MX" b="1" dirty="0">
              <a:effectLst>
                <a:glow rad="63500">
                  <a:schemeClr val="accent4">
                    <a:satMod val="175000"/>
                    <a:alpha val="40000"/>
                  </a:schemeClr>
                </a:glow>
              </a:effectLst>
            </a:endParaRPr>
          </a:p>
        </p:txBody>
      </p:sp>
      <p:pic>
        <p:nvPicPr>
          <p:cNvPr id="456708" name="Picture 4" descr="http://2.bp.blogspot.com/_O-DQZBlGoTI/R9FXTcSpZRI/AAAAAAAAAVM/ZCTkmvuMvrE/s320/DOC.jpg"/>
          <p:cNvPicPr>
            <a:picLocks noChangeAspect="1" noChangeArrowheads="1"/>
          </p:cNvPicPr>
          <p:nvPr/>
        </p:nvPicPr>
        <p:blipFill>
          <a:blip r:embed="rId9" cstate="print"/>
          <a:srcRect/>
          <a:stretch>
            <a:fillRect/>
          </a:stretch>
        </p:blipFill>
        <p:spPr bwMode="auto">
          <a:xfrm>
            <a:off x="5940152" y="2713484"/>
            <a:ext cx="3048000" cy="2838450"/>
          </a:xfrm>
          <a:prstGeom prst="rect">
            <a:avLst/>
          </a:prstGeom>
          <a:noFill/>
        </p:spPr>
      </p:pic>
    </p:spTree>
  </p:cSld>
  <p:clrMapOvr>
    <a:masterClrMapping/>
  </p:clrMapOvr>
  <p:transition spd="med">
    <p:whee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2820"/>
            <a:ext cx="9144000" cy="952500"/>
          </a:xfrm>
        </p:spPr>
        <p:style>
          <a:lnRef idx="0">
            <a:schemeClr val="accent5"/>
          </a:lnRef>
          <a:fillRef idx="3">
            <a:schemeClr val="accent5"/>
          </a:fillRef>
          <a:effectRef idx="3">
            <a:schemeClr val="accent5"/>
          </a:effectRef>
          <a:fontRef idx="minor">
            <a:schemeClr val="lt1"/>
          </a:fontRef>
        </p:style>
        <p:txBody>
          <a:bodyPr>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Estrategias de Solución de Problemas</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3 Diagrama"/>
          <p:cNvGraphicFramePr/>
          <p:nvPr/>
        </p:nvGraphicFramePr>
        <p:xfrm>
          <a:off x="251520" y="1201316"/>
          <a:ext cx="2592288"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5 Grupo"/>
          <p:cNvGrpSpPr/>
          <p:nvPr/>
        </p:nvGrpSpPr>
        <p:grpSpPr>
          <a:xfrm>
            <a:off x="323528" y="1129308"/>
            <a:ext cx="1584176" cy="1656184"/>
            <a:chOff x="756294" y="210"/>
            <a:chExt cx="1079698" cy="1079698"/>
          </a:xfrm>
          <a:scene3d>
            <a:camera prst="orthographicFront"/>
            <a:lightRig rig="flat" dir="t"/>
          </a:scene3d>
        </p:grpSpPr>
        <p:sp>
          <p:nvSpPr>
            <p:cNvPr id="7" name="6 Elipse"/>
            <p:cNvSpPr/>
            <p:nvPr/>
          </p:nvSpPr>
          <p:spPr>
            <a:xfrm>
              <a:off x="756294" y="210"/>
              <a:ext cx="1079698" cy="1079698"/>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8" name="Elipse 4"/>
            <p:cNvSpPr/>
            <p:nvPr/>
          </p:nvSpPr>
          <p:spPr>
            <a:xfrm>
              <a:off x="914412" y="158328"/>
              <a:ext cx="763462" cy="76346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59419" tIns="11430" rIns="59419" bIns="11430" numCol="1" spcCol="1270" anchor="ctr" anchorCtr="0">
              <a:noAutofit/>
            </a:bodyPr>
            <a:lstStyle/>
            <a:p>
              <a:pPr lvl="0" algn="ctr" defTabSz="400050">
                <a:lnSpc>
                  <a:spcPct val="90000"/>
                </a:lnSpc>
                <a:spcBef>
                  <a:spcPct val="0"/>
                </a:spcBef>
                <a:spcAft>
                  <a:spcPct val="35000"/>
                </a:spcAft>
              </a:pPr>
              <a:r>
                <a:rPr lang="es-MX" sz="1400" kern="1200" dirty="0" smtClean="0"/>
                <a:t>Acciones y comunicación terapéuticas</a:t>
              </a:r>
              <a:endParaRPr lang="es-MX" sz="1400" kern="1200" dirty="0"/>
            </a:p>
          </p:txBody>
        </p:sp>
      </p:grpSp>
      <p:sp>
        <p:nvSpPr>
          <p:cNvPr id="9" name="8 CuadroTexto"/>
          <p:cNvSpPr txBox="1"/>
          <p:nvPr/>
        </p:nvSpPr>
        <p:spPr>
          <a:xfrm>
            <a:off x="2411760" y="1489348"/>
            <a:ext cx="6552728" cy="954107"/>
          </a:xfrm>
          <a:prstGeom prst="rect">
            <a:avLst/>
          </a:prstGeom>
          <a:noFill/>
        </p:spPr>
        <p:txBody>
          <a:bodyPr wrap="square" rtlCol="0">
            <a:spAutoFit/>
          </a:bodyPr>
          <a:lstStyle/>
          <a:p>
            <a:pPr algn="ctr">
              <a:buBlip>
                <a:blip r:embed="rId7"/>
              </a:buBlip>
            </a:pPr>
            <a:r>
              <a:rPr lang="es-MX" sz="2800" b="1" dirty="0" smtClean="0">
                <a:latin typeface="AR BERKLEY" pitchFamily="2" charset="0"/>
              </a:rPr>
              <a:t> El uso de la paradoja y la comunicación paradójica</a:t>
            </a:r>
            <a:endParaRPr lang="es-MX" sz="2800" b="1" dirty="0">
              <a:latin typeface="AR BERKLEY" pitchFamily="2" charset="0"/>
            </a:endParaRPr>
          </a:p>
        </p:txBody>
      </p:sp>
      <p:pic>
        <p:nvPicPr>
          <p:cNvPr id="455682" name="Picture 2" descr="http://www.laregion.es/resize.php?pic=imagenes/elementos/721_LB_02654%20%5B320x200%5D.JPG&amp;tipo=350"/>
          <p:cNvPicPr>
            <a:picLocks noChangeAspect="1" noChangeArrowheads="1"/>
          </p:cNvPicPr>
          <p:nvPr/>
        </p:nvPicPr>
        <p:blipFill>
          <a:blip r:embed="rId8" cstate="print"/>
          <a:srcRect/>
          <a:stretch>
            <a:fillRect/>
          </a:stretch>
        </p:blipFill>
        <p:spPr bwMode="auto">
          <a:xfrm>
            <a:off x="1043608" y="3217540"/>
            <a:ext cx="3048000" cy="20478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55684" name="Picture 4" descr="http://t1.gstatic.com/images?q=tbn:jrM5i9B63na4NM:http://photos.travelblog.org/Photos/20763/78261/t/477941-NADANDO-EN-EL-RIO-BENI-CON-LOS-CAIMANES-0.jpg&amp;t=1"/>
          <p:cNvPicPr>
            <a:picLocks noChangeAspect="1" noChangeArrowheads="1"/>
          </p:cNvPicPr>
          <p:nvPr/>
        </p:nvPicPr>
        <p:blipFill>
          <a:blip r:embed="rId9" cstate="print"/>
          <a:srcRect/>
          <a:stretch>
            <a:fillRect/>
          </a:stretch>
        </p:blipFill>
        <p:spPr bwMode="auto">
          <a:xfrm>
            <a:off x="5292080" y="3001516"/>
            <a:ext cx="3006080" cy="2254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hee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8" name="Picture 2" descr="http://www.librerialuces.com/fotos/9788483461266.jpg"/>
          <p:cNvPicPr>
            <a:picLocks noChangeAspect="1" noChangeArrowheads="1"/>
          </p:cNvPicPr>
          <p:nvPr/>
        </p:nvPicPr>
        <p:blipFill>
          <a:blip r:embed="rId2" cstate="print"/>
          <a:srcRect/>
          <a:stretch>
            <a:fillRect/>
          </a:stretch>
        </p:blipFill>
        <p:spPr bwMode="auto">
          <a:xfrm>
            <a:off x="6084168" y="1921396"/>
            <a:ext cx="1871113" cy="3002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1 Título"/>
          <p:cNvSpPr>
            <a:spLocks noGrp="1"/>
          </p:cNvSpPr>
          <p:nvPr>
            <p:ph type="title"/>
          </p:nvPr>
        </p:nvSpPr>
        <p:spPr>
          <a:xfrm>
            <a:off x="0" y="-22820"/>
            <a:ext cx="9144000" cy="952500"/>
          </a:xfrm>
        </p:spPr>
        <p:style>
          <a:lnRef idx="0">
            <a:schemeClr val="accent5"/>
          </a:lnRef>
          <a:fillRef idx="3">
            <a:schemeClr val="accent5"/>
          </a:fillRef>
          <a:effectRef idx="3">
            <a:schemeClr val="accent5"/>
          </a:effectRef>
          <a:fontRef idx="minor">
            <a:schemeClr val="lt1"/>
          </a:fontRef>
        </p:style>
        <p:txBody>
          <a:bodyPr>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Estrategias de Solución de Problemas</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3 Diagrama"/>
          <p:cNvGraphicFramePr/>
          <p:nvPr/>
        </p:nvGraphicFramePr>
        <p:xfrm>
          <a:off x="251520" y="1201316"/>
          <a:ext cx="2592288" cy="1080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5 Grupo"/>
          <p:cNvGrpSpPr/>
          <p:nvPr/>
        </p:nvGrpSpPr>
        <p:grpSpPr>
          <a:xfrm>
            <a:off x="323528" y="1129308"/>
            <a:ext cx="1584176" cy="1656184"/>
            <a:chOff x="756294" y="210"/>
            <a:chExt cx="1079698" cy="1079698"/>
          </a:xfrm>
          <a:scene3d>
            <a:camera prst="orthographicFront"/>
            <a:lightRig rig="flat" dir="t"/>
          </a:scene3d>
        </p:grpSpPr>
        <p:sp>
          <p:nvSpPr>
            <p:cNvPr id="7" name="6 Elipse"/>
            <p:cNvSpPr/>
            <p:nvPr/>
          </p:nvSpPr>
          <p:spPr>
            <a:xfrm>
              <a:off x="756294" y="210"/>
              <a:ext cx="1079698" cy="1079698"/>
            </a:xfrm>
            <a:prstGeom prst="ellipse">
              <a:avLst/>
            </a:prstGeom>
            <a:sp3d prstMaterial="plastic">
              <a:bevelT w="120900" h="88900"/>
              <a:bevelB w="88900" h="31750" prst="angle"/>
            </a:sp3d>
          </p:spPr>
          <p:style>
            <a:lnRef idx="0">
              <a:schemeClr val="lt1">
                <a:hueOff val="0"/>
                <a:satOff val="0"/>
                <a:lumOff val="0"/>
                <a:alphaOff val="0"/>
              </a:schemeClr>
            </a:lnRef>
            <a:fillRef idx="1">
              <a:schemeClr val="accent3">
                <a:alpha val="50000"/>
                <a:hueOff val="0"/>
                <a:satOff val="0"/>
                <a:lumOff val="0"/>
                <a:alphaOff val="0"/>
              </a:schemeClr>
            </a:fillRef>
            <a:effectRef idx="1">
              <a:schemeClr val="accent3">
                <a:alpha val="50000"/>
                <a:hueOff val="0"/>
                <a:satOff val="0"/>
                <a:lumOff val="0"/>
                <a:alphaOff val="0"/>
              </a:schemeClr>
            </a:effectRef>
            <a:fontRef idx="minor">
              <a:schemeClr val="tx1"/>
            </a:fontRef>
          </p:style>
        </p:sp>
        <p:sp>
          <p:nvSpPr>
            <p:cNvPr id="8" name="Elipse 4"/>
            <p:cNvSpPr/>
            <p:nvPr/>
          </p:nvSpPr>
          <p:spPr>
            <a:xfrm>
              <a:off x="914412" y="158328"/>
              <a:ext cx="763462" cy="76346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59419" tIns="11430" rIns="59419" bIns="11430" numCol="1" spcCol="1270" anchor="ctr" anchorCtr="0">
              <a:noAutofit/>
            </a:bodyPr>
            <a:lstStyle/>
            <a:p>
              <a:pPr lvl="0" algn="ctr" defTabSz="400050">
                <a:lnSpc>
                  <a:spcPct val="90000"/>
                </a:lnSpc>
                <a:spcBef>
                  <a:spcPct val="0"/>
                </a:spcBef>
                <a:spcAft>
                  <a:spcPct val="35000"/>
                </a:spcAft>
              </a:pPr>
              <a:r>
                <a:rPr lang="es-MX" sz="1400" kern="1200" dirty="0" smtClean="0"/>
                <a:t>Acciones y comunicación terapéuticas</a:t>
              </a:r>
              <a:endParaRPr lang="es-MX" sz="1400" kern="1200" dirty="0"/>
            </a:p>
          </p:txBody>
        </p:sp>
      </p:grpSp>
      <p:sp>
        <p:nvSpPr>
          <p:cNvPr id="9" name="8 CuadroTexto"/>
          <p:cNvSpPr txBox="1"/>
          <p:nvPr/>
        </p:nvSpPr>
        <p:spPr>
          <a:xfrm>
            <a:off x="2087216" y="1129308"/>
            <a:ext cx="7056784" cy="523220"/>
          </a:xfrm>
          <a:prstGeom prst="rect">
            <a:avLst/>
          </a:prstGeom>
          <a:noFill/>
        </p:spPr>
        <p:txBody>
          <a:bodyPr wrap="square" rtlCol="0">
            <a:spAutoFit/>
          </a:bodyPr>
          <a:lstStyle/>
          <a:p>
            <a:pPr algn="ctr">
              <a:buBlip>
                <a:blip r:embed="rId8"/>
              </a:buBlip>
            </a:pPr>
            <a:r>
              <a:rPr lang="es-MX" sz="2800" b="1" dirty="0" smtClean="0">
                <a:latin typeface="AR BERKLEY" pitchFamily="2" charset="0"/>
              </a:rPr>
              <a:t> Uso de anécdotas, relatos y leguaje metafórico.</a:t>
            </a:r>
            <a:endParaRPr lang="es-MX" sz="2800" b="1" dirty="0">
              <a:latin typeface="AR BERKLEY" pitchFamily="2" charset="0"/>
            </a:endParaRPr>
          </a:p>
        </p:txBody>
      </p:sp>
      <p:sp>
        <p:nvSpPr>
          <p:cNvPr id="11" name="10 CuadroTexto"/>
          <p:cNvSpPr txBox="1"/>
          <p:nvPr/>
        </p:nvSpPr>
        <p:spPr>
          <a:xfrm>
            <a:off x="5004048" y="5068669"/>
            <a:ext cx="3888432" cy="646331"/>
          </a:xfrm>
          <a:prstGeom prst="rect">
            <a:avLst/>
          </a:prstGeom>
          <a:noFill/>
        </p:spPr>
        <p:txBody>
          <a:bodyPr wrap="square" rtlCol="0">
            <a:spAutoFit/>
          </a:bodyPr>
          <a:lstStyle/>
          <a:p>
            <a:pPr algn="ctr"/>
            <a:r>
              <a:rPr lang="es-MX" b="1" dirty="0" smtClean="0">
                <a:solidFill>
                  <a:srgbClr val="00B050"/>
                </a:solidFill>
                <a:effectLst>
                  <a:glow rad="63500">
                    <a:schemeClr val="accent3">
                      <a:satMod val="175000"/>
                      <a:alpha val="40000"/>
                    </a:schemeClr>
                  </a:glow>
                </a:effectLst>
              </a:rPr>
              <a:t>Imagen del libro </a:t>
            </a:r>
            <a:r>
              <a:rPr lang="es-MX" b="1" i="1" dirty="0" smtClean="0">
                <a:solidFill>
                  <a:srgbClr val="00B050"/>
                </a:solidFill>
                <a:effectLst>
                  <a:glow rad="63500">
                    <a:schemeClr val="accent3">
                      <a:satMod val="175000"/>
                      <a:alpha val="40000"/>
                    </a:schemeClr>
                  </a:glow>
                </a:effectLst>
              </a:rPr>
              <a:t>Los sufrimientos del joven Werther, </a:t>
            </a:r>
            <a:r>
              <a:rPr lang="es-MX" b="1" dirty="0" smtClean="0">
                <a:solidFill>
                  <a:srgbClr val="00B050"/>
                </a:solidFill>
                <a:effectLst>
                  <a:glow rad="63500">
                    <a:schemeClr val="accent3">
                      <a:satMod val="175000"/>
                      <a:alpha val="40000"/>
                    </a:schemeClr>
                  </a:glow>
                </a:effectLst>
              </a:rPr>
              <a:t>de Goethe.</a:t>
            </a:r>
            <a:endParaRPr lang="es-MX" b="1" dirty="0">
              <a:solidFill>
                <a:srgbClr val="00B050"/>
              </a:solidFill>
              <a:effectLst>
                <a:glow rad="63500">
                  <a:schemeClr val="accent3">
                    <a:satMod val="175000"/>
                    <a:alpha val="40000"/>
                  </a:schemeClr>
                </a:glow>
              </a:effectLst>
            </a:endParaRPr>
          </a:p>
        </p:txBody>
      </p:sp>
      <p:sp>
        <p:nvSpPr>
          <p:cNvPr id="10" name="9 CuadroTexto"/>
          <p:cNvSpPr txBox="1"/>
          <p:nvPr/>
        </p:nvSpPr>
        <p:spPr>
          <a:xfrm>
            <a:off x="539552" y="3145532"/>
            <a:ext cx="4176464" cy="2031325"/>
          </a:xfrm>
          <a:prstGeom prst="rect">
            <a:avLst/>
          </a:prstGeom>
          <a:noFill/>
        </p:spPr>
        <p:txBody>
          <a:bodyPr wrap="square" rtlCol="0">
            <a:spAutoFit/>
          </a:bodyPr>
          <a:lstStyle/>
          <a:p>
            <a:r>
              <a:rPr lang="es-MX" dirty="0" smtClean="0"/>
              <a:t>Esta modalidad de comunicación terapéutica minimiza la resistencia, en cuanto la persona no es sometida a exigencias directas o a opiniones directas sobre su modo de pensar y comportarse. El mensaje llega en forma velada y bajo apariencia de metáfora.</a:t>
            </a:r>
            <a:endParaRPr lang="es-MX" dirty="0"/>
          </a:p>
        </p:txBody>
      </p:sp>
    </p:spTree>
  </p:cSld>
  <p:clrMapOvr>
    <a:masterClrMapping/>
  </p:clrMapOvr>
  <p:transition spd="med">
    <p:whee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mauricioanayag.files.wordpress.com/2010/02/career_coaching_2-296194902_std5.jpg"/>
          <p:cNvPicPr>
            <a:picLocks noChangeAspect="1" noChangeArrowheads="1"/>
          </p:cNvPicPr>
          <p:nvPr/>
        </p:nvPicPr>
        <p:blipFill>
          <a:blip r:embed="rId2" cstate="print"/>
          <a:stretch>
            <a:fillRect/>
          </a:stretch>
        </p:blipFill>
        <p:spPr bwMode="auto">
          <a:xfrm flipH="1">
            <a:off x="7092280" y="3330943"/>
            <a:ext cx="1966124" cy="2384057"/>
          </a:xfrm>
          <a:prstGeom prst="rect">
            <a:avLst/>
          </a:prstGeom>
          <a:noFill/>
          <a:ln>
            <a:noFill/>
          </a:ln>
        </p:spPr>
      </p:pic>
      <p:pic>
        <p:nvPicPr>
          <p:cNvPr id="6" name="Picture 6" descr="http://cdn-flac.ficfiles.com/sites/biensimple/files/img/a/7407953/decidirdejar%20tu%20trabajo%20para%20dedicarte%20a%20tu%20negocio.jpg"/>
          <p:cNvPicPr>
            <a:picLocks noChangeAspect="1" noChangeArrowheads="1"/>
          </p:cNvPicPr>
          <p:nvPr/>
        </p:nvPicPr>
        <p:blipFill>
          <a:blip r:embed="rId3" cstate="print"/>
          <a:srcRect/>
          <a:stretch>
            <a:fillRect/>
          </a:stretch>
        </p:blipFill>
        <p:spPr bwMode="auto">
          <a:xfrm>
            <a:off x="2267744" y="978798"/>
            <a:ext cx="1872208" cy="2041054"/>
          </a:xfrm>
          <a:prstGeom prst="rect">
            <a:avLst/>
          </a:prstGeom>
          <a:ln>
            <a:noFill/>
          </a:ln>
          <a:effectLst>
            <a:softEdge rad="112500"/>
          </a:effectLst>
        </p:spPr>
      </p:pic>
      <p:pic>
        <p:nvPicPr>
          <p:cNvPr id="5" name="Picture 2" descr="http://www.corporaweb.net/images/outsourcing.jpg"/>
          <p:cNvPicPr>
            <a:picLocks noChangeAspect="1" noChangeArrowheads="1"/>
          </p:cNvPicPr>
          <p:nvPr/>
        </p:nvPicPr>
        <p:blipFill>
          <a:blip r:embed="rId4" cstate="print"/>
          <a:srcRect/>
          <a:stretch>
            <a:fillRect/>
          </a:stretch>
        </p:blipFill>
        <p:spPr bwMode="auto">
          <a:xfrm>
            <a:off x="0" y="3523624"/>
            <a:ext cx="2843808" cy="2191376"/>
          </a:xfrm>
          <a:prstGeom prst="rect">
            <a:avLst/>
          </a:prstGeom>
          <a:ln>
            <a:noFill/>
          </a:ln>
          <a:effectLst>
            <a:softEdge rad="112500"/>
          </a:effectLst>
        </p:spPr>
      </p:pic>
      <p:sp>
        <p:nvSpPr>
          <p:cNvPr id="2" name="1 Título"/>
          <p:cNvSpPr>
            <a:spLocks noGrp="1"/>
          </p:cNvSpPr>
          <p:nvPr>
            <p:ph type="title"/>
          </p:nvPr>
        </p:nvSpPr>
        <p:spPr>
          <a:xfrm>
            <a:off x="0" y="-22820"/>
            <a:ext cx="9144000" cy="952500"/>
          </a:xfrm>
        </p:spPr>
        <p:style>
          <a:lnRef idx="0">
            <a:schemeClr val="accent5"/>
          </a:lnRef>
          <a:fillRef idx="3">
            <a:schemeClr val="accent5"/>
          </a:fillRef>
          <a:effectRef idx="3">
            <a:schemeClr val="accent5"/>
          </a:effectRef>
          <a:fontRef idx="minor">
            <a:schemeClr val="lt1"/>
          </a:fontRef>
        </p:style>
        <p:txBody>
          <a:bodyPr>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Estrategias de Solución de Problemas</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4" name="3 Diagrama"/>
          <p:cNvGraphicFramePr/>
          <p:nvPr/>
        </p:nvGraphicFramePr>
        <p:xfrm>
          <a:off x="251520" y="1201316"/>
          <a:ext cx="2592288" cy="10801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 name="14 Diagrama"/>
          <p:cNvGraphicFramePr/>
          <p:nvPr/>
        </p:nvGraphicFramePr>
        <p:xfrm>
          <a:off x="1259632" y="1057300"/>
          <a:ext cx="6624736" cy="449604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cSld>
  <p:clrMapOvr>
    <a:masterClrMapping/>
  </p:clrMapOvr>
  <p:transition spd="med">
    <p:whee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utosejecutivos.com.mx/images/ejecutivos.png"/>
          <p:cNvPicPr>
            <a:picLocks noChangeAspect="1" noChangeArrowheads="1"/>
          </p:cNvPicPr>
          <p:nvPr/>
        </p:nvPicPr>
        <p:blipFill>
          <a:blip r:embed="rId2" cstate="print">
            <a:lum bright="70000" contrast="-70000"/>
          </a:blip>
          <a:srcRect/>
          <a:stretch>
            <a:fillRect/>
          </a:stretch>
        </p:blipFill>
        <p:spPr bwMode="auto">
          <a:xfrm>
            <a:off x="0" y="1084361"/>
            <a:ext cx="9144000" cy="6093619"/>
          </a:xfrm>
          <a:prstGeom prst="rect">
            <a:avLst/>
          </a:prstGeom>
          <a:noFill/>
        </p:spPr>
      </p:pic>
      <p:sp>
        <p:nvSpPr>
          <p:cNvPr id="172034" name="Rectangle 2"/>
          <p:cNvSpPr>
            <a:spLocks noGrp="1"/>
          </p:cNvSpPr>
          <p:nvPr>
            <p:ph type="title"/>
          </p:nvPr>
        </p:nvSpPr>
        <p:spPr bwMode="auto">
          <a:xfrm>
            <a:off x="0" y="0"/>
            <a:ext cx="9144000" cy="1273324"/>
          </a:xfr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a:scene3d>
            <a:camera prst="orthographicFront">
              <a:rot lat="0" lon="0" rev="0"/>
            </a:camera>
            <a:lightRig rig="threePt" dir="t"/>
          </a:scene3d>
          <a:sp3d prstMaterial="plastic">
            <a:bevelT w="63500" h="25400"/>
          </a:sp3d>
        </p:spPr>
        <p:style>
          <a:lnRef idx="0">
            <a:schemeClr val="accent1"/>
          </a:lnRef>
          <a:fillRef idx="3">
            <a:schemeClr val="accent1"/>
          </a:fillRef>
          <a:effectRef idx="3">
            <a:schemeClr val="accent1"/>
          </a:effectRef>
          <a:fontRef idx="minor">
            <a:schemeClr val="lt1"/>
          </a:fontRef>
        </p:style>
        <p:txBody>
          <a:bodyPr wrap="square" numCol="1" anchorCtr="0" compatLnSpc="1">
            <a:prstTxWarp prst="textNoShape">
              <a:avLst/>
            </a:prstTxWarp>
            <a:normAutofit/>
          </a:bodyPr>
          <a:lstStyle/>
          <a:p>
            <a:r>
              <a:rPr lang="es-MX"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6. CONCLUSION DEL TRATAMIENTO</a:t>
            </a:r>
            <a:endPar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6 CuadroTexto"/>
          <p:cNvSpPr txBox="1"/>
          <p:nvPr/>
        </p:nvSpPr>
        <p:spPr>
          <a:xfrm>
            <a:off x="251520" y="1622326"/>
            <a:ext cx="8640960" cy="3539430"/>
          </a:xfrm>
          <a:prstGeom prst="rect">
            <a:avLst/>
          </a:prstGeom>
          <a:noFill/>
        </p:spPr>
        <p:txBody>
          <a:bodyPr wrap="square" rtlCol="0">
            <a:spAutoFit/>
          </a:bodyPr>
          <a:lstStyle/>
          <a:p>
            <a:r>
              <a:rPr lang="es-MX" sz="2800" dirty="0" smtClean="0">
                <a:effectLst>
                  <a:glow rad="63500">
                    <a:schemeClr val="accent3">
                      <a:satMod val="175000"/>
                      <a:alpha val="40000"/>
                    </a:schemeClr>
                  </a:glow>
                </a:effectLst>
                <a:latin typeface="AR CENA" pitchFamily="2" charset="0"/>
              </a:rPr>
              <a:t>El último encuentro en una terapia estratégica reviste un papel muy importante: el de ser la última pincelada y el marco definitivo de la obra realizada. Su objetivo es consolidar definitivamente la autonomía personal de la persona tratada. A este fin, se procede a una recapitulación y a una explicación detallada del proceso terapéutico desarrollado y de las estrategias que se han utilizado. De este modo, se ofrece a la persona un conocimiento claro incluso de determinadas técnicas extrañas utilizadas en el tratamiento.</a:t>
            </a:r>
            <a:endParaRPr lang="es-MX" sz="2800" dirty="0">
              <a:effectLst>
                <a:glow rad="63500">
                  <a:schemeClr val="accent3">
                    <a:satMod val="175000"/>
                    <a:alpha val="40000"/>
                  </a:schemeClr>
                </a:glow>
              </a:effectLst>
              <a:latin typeface="AR CENA" pitchFamily="2" charset="0"/>
            </a:endParaRPr>
          </a:p>
        </p:txBody>
      </p:sp>
    </p:spTree>
  </p:cSld>
  <p:clrMapOvr>
    <a:masterClrMapping/>
  </p:clrMapOvr>
  <p:transition spd="med">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es.dreamstime.com/cabritos-del-trabajo-en-equipo-thumb614204.jpg"/>
          <p:cNvPicPr>
            <a:picLocks noChangeAspect="1" noChangeArrowheads="1"/>
          </p:cNvPicPr>
          <p:nvPr/>
        </p:nvPicPr>
        <p:blipFill>
          <a:blip r:embed="rId2" cstate="print">
            <a:clrChange>
              <a:clrFrom>
                <a:srgbClr val="ECECEC"/>
              </a:clrFrom>
              <a:clrTo>
                <a:srgbClr val="ECECEC">
                  <a:alpha val="0"/>
                </a:srgbClr>
              </a:clrTo>
            </a:clrChange>
          </a:blip>
          <a:srcRect/>
          <a:stretch>
            <a:fillRect/>
          </a:stretch>
        </p:blipFill>
        <p:spPr bwMode="auto">
          <a:xfrm>
            <a:off x="5643570" y="1214426"/>
            <a:ext cx="3114678" cy="3865735"/>
          </a:xfrm>
          <a:prstGeom prst="rect">
            <a:avLst/>
          </a:prstGeom>
          <a:noFill/>
        </p:spPr>
      </p:pic>
      <p:sp>
        <p:nvSpPr>
          <p:cNvPr id="2" name="1 Título"/>
          <p:cNvSpPr>
            <a:spLocks noGrp="1"/>
          </p:cNvSpPr>
          <p:nvPr>
            <p:ph type="title"/>
          </p:nvPr>
        </p:nvSpPr>
        <p:spPr>
          <a:xfrm>
            <a:off x="0" y="-20"/>
            <a:ext cx="9144000" cy="952500"/>
          </a:xfrm>
        </p:spPr>
        <p:style>
          <a:lnRef idx="0">
            <a:schemeClr val="accent1"/>
          </a:lnRef>
          <a:fillRef idx="3">
            <a:schemeClr val="accent1"/>
          </a:fillRef>
          <a:effectRef idx="3">
            <a:schemeClr val="accent1"/>
          </a:effectRef>
          <a:fontRef idx="minor">
            <a:schemeClr val="lt1"/>
          </a:fontRef>
        </p:style>
        <p:txBody>
          <a:bodyPr>
            <a:normAutofit/>
          </a:bodyPr>
          <a:lstStyle/>
          <a:p>
            <a:r>
              <a:rPr lang="es-MX"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Terapia Estratégica</a:t>
            </a:r>
            <a:endParaRPr lang="es-MX"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179512" y="1357302"/>
            <a:ext cx="5832648" cy="4286280"/>
          </a:xfrm>
        </p:spPr>
        <p:txBody>
          <a:bodyPr>
            <a:normAutofit fontScale="85000" lnSpcReduction="20000"/>
          </a:bodyPr>
          <a:lstStyle/>
          <a:p>
            <a:pPr marL="514350" indent="-514350">
              <a:buClr>
                <a:srgbClr val="FF0000"/>
              </a:buClr>
              <a:buFont typeface="+mj-lt"/>
              <a:buAutoNum type="arabicPeriod"/>
            </a:pPr>
            <a:r>
              <a:rPr lang="es-MX" b="1" dirty="0" smtClean="0">
                <a:ln>
                  <a:solidFill>
                    <a:schemeClr val="bg1">
                      <a:lumMod val="50000"/>
                    </a:schemeClr>
                  </a:solidFill>
                </a:ln>
              </a:rPr>
              <a:t>Debido a que el modelo nace de una síntesis evolutiva entre las teorías sistémicas, el estudio sobre la familia y la comunicación realizado por el grupo de Palo Alto por </a:t>
            </a:r>
            <a:r>
              <a:rPr lang="es-MX" b="1" dirty="0" err="1" smtClean="0">
                <a:ln>
                  <a:solidFill>
                    <a:schemeClr val="bg1">
                      <a:lumMod val="50000"/>
                    </a:schemeClr>
                  </a:solidFill>
                </a:ln>
              </a:rPr>
              <a:t>Barteson</a:t>
            </a:r>
            <a:r>
              <a:rPr lang="es-MX" b="1" dirty="0" smtClean="0">
                <a:ln>
                  <a:solidFill>
                    <a:schemeClr val="bg1">
                      <a:lumMod val="50000"/>
                    </a:schemeClr>
                  </a:solidFill>
                </a:ln>
              </a:rPr>
              <a:t> y Jackson, y el trabajo clínico y el estudio del fenómeno hipnosis llevado a cabo por Erickson, el modelo psicológico que se presenta también puede definirse como: </a:t>
            </a:r>
            <a:r>
              <a:rPr lang="es-MX" b="1" dirty="0" smtClean="0">
                <a:ln>
                  <a:solidFill>
                    <a:srgbClr val="0070C0"/>
                  </a:solidFill>
                </a:ln>
                <a:solidFill>
                  <a:srgbClr val="00B0F0"/>
                </a:solidFill>
              </a:rPr>
              <a:t>sistémico-estratégico ó terapia breve.</a:t>
            </a:r>
          </a:p>
        </p:txBody>
      </p:sp>
    </p:spTree>
  </p:cSld>
  <p:clrMapOvr>
    <a:masterClrMapping/>
  </p:clrMapOvr>
  <p:transition spd="med">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_qtuAjhFD_b0/SSm963CBu-I/AAAAAAAAACs/tQf9SFkWk0I/s320/Redes_Sociales.jpg"/>
          <p:cNvPicPr>
            <a:picLocks noChangeAspect="1" noChangeArrowheads="1"/>
          </p:cNvPicPr>
          <p:nvPr/>
        </p:nvPicPr>
        <p:blipFill>
          <a:blip r:embed="rId2" cstate="print"/>
          <a:srcRect/>
          <a:stretch>
            <a:fillRect/>
          </a:stretch>
        </p:blipFill>
        <p:spPr bwMode="auto">
          <a:xfrm>
            <a:off x="5143504" y="2071682"/>
            <a:ext cx="4000528" cy="3650482"/>
          </a:xfrm>
          <a:prstGeom prst="rect">
            <a:avLst/>
          </a:prstGeom>
          <a:noFill/>
        </p:spPr>
      </p:pic>
      <p:sp>
        <p:nvSpPr>
          <p:cNvPr id="2" name="1 Título"/>
          <p:cNvSpPr>
            <a:spLocks noGrp="1"/>
          </p:cNvSpPr>
          <p:nvPr>
            <p:ph type="title"/>
          </p:nvPr>
        </p:nvSpPr>
        <p:spPr>
          <a:xfrm>
            <a:off x="0" y="-20"/>
            <a:ext cx="9144000" cy="952500"/>
          </a:xfrm>
        </p:spPr>
        <p:style>
          <a:lnRef idx="0">
            <a:schemeClr val="accent1"/>
          </a:lnRef>
          <a:fillRef idx="3">
            <a:schemeClr val="accent1"/>
          </a:fillRef>
          <a:effectRef idx="3">
            <a:schemeClr val="accent1"/>
          </a:effectRef>
          <a:fontRef idx="minor">
            <a:schemeClr val="lt1"/>
          </a:fontRef>
        </p:style>
        <p:txBody>
          <a:bodyPr>
            <a:normAutofit/>
          </a:bodyPr>
          <a:lstStyle/>
          <a:p>
            <a:r>
              <a:rPr lang="es-MX"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Terapia Estratégica</a:t>
            </a:r>
            <a:endParaRPr lang="es-MX"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457200" y="1214426"/>
            <a:ext cx="6203032" cy="4286280"/>
          </a:xfrm>
        </p:spPr>
        <p:txBody>
          <a:bodyPr>
            <a:normAutofit/>
          </a:bodyPr>
          <a:lstStyle/>
          <a:p>
            <a:pPr marL="266700" indent="-266700">
              <a:lnSpc>
                <a:spcPct val="90000"/>
              </a:lnSpc>
              <a:spcBef>
                <a:spcPct val="10000"/>
              </a:spcBef>
              <a:spcAft>
                <a:spcPct val="10000"/>
              </a:spcAft>
              <a:buBlip>
                <a:blip r:embed="rId3"/>
              </a:buBlip>
            </a:pPr>
            <a:r>
              <a:rPr lang="es-MX" b="1" dirty="0" smtClean="0">
                <a:solidFill>
                  <a:schemeClr val="tx1"/>
                </a:solidFill>
              </a:rPr>
              <a:t> </a:t>
            </a:r>
            <a:r>
              <a:rPr lang="es-MX" b="1" dirty="0" smtClean="0">
                <a:ln>
                  <a:solidFill>
                    <a:schemeClr val="accent3"/>
                  </a:solidFill>
                </a:ln>
                <a:solidFill>
                  <a:schemeClr val="tx1"/>
                </a:solidFill>
              </a:rPr>
              <a:t>Esta terapia pasó del </a:t>
            </a:r>
            <a:r>
              <a:rPr lang="es-MX" b="1" dirty="0" smtClean="0">
                <a:ln>
                  <a:solidFill>
                    <a:srgbClr val="C00000"/>
                  </a:solidFill>
                </a:ln>
                <a:solidFill>
                  <a:srgbClr val="FF0000"/>
                </a:solidFill>
              </a:rPr>
              <a:t>análisis hacia atrás </a:t>
            </a:r>
            <a:r>
              <a:rPr lang="es-MX" b="1" dirty="0" smtClean="0">
                <a:ln>
                  <a:solidFill>
                    <a:schemeClr val="accent3"/>
                  </a:solidFill>
                </a:ln>
                <a:solidFill>
                  <a:schemeClr val="tx1"/>
                </a:solidFill>
              </a:rPr>
              <a:t>del pasado, al estudio de las reglas que gobiernan la interacción en el </a:t>
            </a:r>
            <a:r>
              <a:rPr lang="es-MX" b="1" dirty="0" smtClean="0">
                <a:ln>
                  <a:solidFill>
                    <a:srgbClr val="C00000"/>
                  </a:solidFill>
                </a:ln>
                <a:solidFill>
                  <a:srgbClr val="FF0000"/>
                </a:solidFill>
              </a:rPr>
              <a:t>aquí y ahora, </a:t>
            </a:r>
            <a:r>
              <a:rPr lang="es-MX" b="1" dirty="0" smtClean="0">
                <a:ln>
                  <a:solidFill>
                    <a:schemeClr val="accent3"/>
                  </a:solidFill>
                </a:ln>
                <a:solidFill>
                  <a:schemeClr val="tx1"/>
                </a:solidFill>
              </a:rPr>
              <a:t>de la pregunta relativa al </a:t>
            </a:r>
            <a:r>
              <a:rPr lang="es-MX" b="1" dirty="0" smtClean="0">
                <a:ln>
                  <a:solidFill>
                    <a:srgbClr val="C00000"/>
                  </a:solidFill>
                </a:ln>
                <a:solidFill>
                  <a:srgbClr val="FF0000"/>
                </a:solidFill>
              </a:rPr>
              <a:t>por qué </a:t>
            </a:r>
            <a:r>
              <a:rPr lang="es-MX" b="1" dirty="0" smtClean="0">
                <a:ln>
                  <a:solidFill>
                    <a:schemeClr val="accent3"/>
                  </a:solidFill>
                </a:ln>
                <a:solidFill>
                  <a:schemeClr val="tx1"/>
                </a:solidFill>
              </a:rPr>
              <a:t>del problema, a la que se refiere a </a:t>
            </a:r>
            <a:r>
              <a:rPr lang="es-MX" b="1" dirty="0" smtClean="0">
                <a:ln>
                  <a:solidFill>
                    <a:srgbClr val="C00000"/>
                  </a:solidFill>
                </a:ln>
                <a:solidFill>
                  <a:srgbClr val="FF0000"/>
                </a:solidFill>
              </a:rPr>
              <a:t>que es </a:t>
            </a:r>
            <a:r>
              <a:rPr lang="es-MX" b="1" dirty="0" smtClean="0">
                <a:ln>
                  <a:solidFill>
                    <a:schemeClr val="accent3"/>
                  </a:solidFill>
                </a:ln>
                <a:solidFill>
                  <a:schemeClr val="tx1"/>
                </a:solidFill>
              </a:rPr>
              <a:t>y a </a:t>
            </a:r>
            <a:r>
              <a:rPr lang="es-MX" b="1" dirty="0" smtClean="0">
                <a:ln>
                  <a:solidFill>
                    <a:srgbClr val="C00000"/>
                  </a:solidFill>
                </a:ln>
                <a:solidFill>
                  <a:srgbClr val="FF0000"/>
                </a:solidFill>
              </a:rPr>
              <a:t>como</a:t>
            </a:r>
            <a:r>
              <a:rPr lang="es-MX" b="1" dirty="0" smtClean="0">
                <a:ln>
                  <a:solidFill>
                    <a:schemeClr val="accent3"/>
                  </a:solidFill>
                </a:ln>
                <a:solidFill>
                  <a:schemeClr val="tx1"/>
                </a:solidFill>
              </a:rPr>
              <a:t> modificar el problema actual.</a:t>
            </a:r>
          </a:p>
        </p:txBody>
      </p:sp>
    </p:spTree>
  </p:cSld>
  <p:clrMapOvr>
    <a:masterClrMapping/>
  </p:clrMapOvr>
  <p:transition spd="med">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
            <a:ext cx="9144000" cy="952500"/>
          </a:xfrm>
        </p:spPr>
        <p:style>
          <a:lnRef idx="0">
            <a:schemeClr val="accent1"/>
          </a:lnRef>
          <a:fillRef idx="3">
            <a:schemeClr val="accent1"/>
          </a:fillRef>
          <a:effectRef idx="3">
            <a:schemeClr val="accent1"/>
          </a:effectRef>
          <a:fontRef idx="minor">
            <a:schemeClr val="lt1"/>
          </a:fontRef>
        </p:style>
        <p:txBody>
          <a:bodyPr>
            <a:normAutofit/>
          </a:bodyPr>
          <a:lstStyle/>
          <a:p>
            <a:r>
              <a:rPr lang="es-MX"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Terapia Estratégica</a:t>
            </a:r>
            <a:endParaRPr lang="es-MX"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457200" y="1214426"/>
            <a:ext cx="8229600" cy="3786214"/>
          </a:xfrm>
        </p:spPr>
        <p:txBody>
          <a:bodyPr>
            <a:normAutofit/>
          </a:bodyPr>
          <a:lstStyle/>
          <a:p>
            <a:pPr marL="266700" indent="-266700">
              <a:lnSpc>
                <a:spcPct val="90000"/>
              </a:lnSpc>
              <a:spcBef>
                <a:spcPct val="10000"/>
              </a:spcBef>
              <a:spcAft>
                <a:spcPct val="10000"/>
              </a:spcAft>
              <a:buBlip>
                <a:blip r:embed="rId2"/>
              </a:buBlip>
            </a:pPr>
            <a:r>
              <a:rPr lang="es-MX" b="1" dirty="0" smtClean="0">
                <a:solidFill>
                  <a:schemeClr val="tx1"/>
                </a:solidFill>
              </a:rPr>
              <a:t> Por consiguiente, la terapia fue entendida como un cuidadoso estudio de la comunicación interpersonal dirigido a modificar, por medio de acciones o prescripciones directas, a veces paradójicas o aparentemente ilógicas, el sistema de relaciones disfuncional operante en un grupo determinado de personas.</a:t>
            </a:r>
          </a:p>
        </p:txBody>
      </p:sp>
      <p:grpSp>
        <p:nvGrpSpPr>
          <p:cNvPr id="7" name="6 Grupo"/>
          <p:cNvGrpSpPr/>
          <p:nvPr/>
        </p:nvGrpSpPr>
        <p:grpSpPr>
          <a:xfrm>
            <a:off x="7308304" y="1921396"/>
            <a:ext cx="1571636" cy="828274"/>
            <a:chOff x="6008842" y="2266091"/>
            <a:chExt cx="1571636" cy="828274"/>
          </a:xfrm>
        </p:grpSpPr>
        <p:sp>
          <p:nvSpPr>
            <p:cNvPr id="5" name="4 Flecha derecha"/>
            <p:cNvSpPr/>
            <p:nvPr/>
          </p:nvSpPr>
          <p:spPr>
            <a:xfrm rot="9667549">
              <a:off x="6008842" y="2266091"/>
              <a:ext cx="1571636" cy="828274"/>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sp>
          <p:nvSpPr>
            <p:cNvPr id="6" name="5 Flecha derecha"/>
            <p:cNvSpPr/>
            <p:nvPr/>
          </p:nvSpPr>
          <p:spPr>
            <a:xfrm rot="9667549">
              <a:off x="6111072" y="2420669"/>
              <a:ext cx="1417435" cy="506948"/>
            </a:xfrm>
            <a:prstGeom prst="rightArrow">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s-MX"/>
            </a:p>
          </p:txBody>
        </p:sp>
      </p:grpSp>
    </p:spTree>
  </p:cSld>
  <p:clrMapOvr>
    <a:masterClrMapping/>
  </p:clrMapOvr>
  <p:transition spd="med">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
            <a:ext cx="9144000" cy="1071570"/>
          </a:xfrm>
        </p:spPr>
        <p:style>
          <a:lnRef idx="0">
            <a:schemeClr val="accent3"/>
          </a:lnRef>
          <a:fillRef idx="3">
            <a:schemeClr val="accent3"/>
          </a:fillRef>
          <a:effectRef idx="3">
            <a:schemeClr val="accent3"/>
          </a:effectRef>
          <a:fontRef idx="minor">
            <a:schemeClr val="lt1"/>
          </a:fontRef>
        </p:style>
        <p:txBody>
          <a:bodyPr>
            <a:norm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Observación</a:t>
            </a:r>
            <a:endParaRPr lang="es-MX"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2 Marcador de contenido"/>
          <p:cNvSpPr>
            <a:spLocks noGrp="1"/>
          </p:cNvSpPr>
          <p:nvPr>
            <p:ph idx="1"/>
          </p:nvPr>
        </p:nvSpPr>
        <p:spPr>
          <a:xfrm>
            <a:off x="457200" y="1333500"/>
            <a:ext cx="8229600" cy="4095768"/>
          </a:xfrm>
        </p:spPr>
        <p:txBody>
          <a:bodyPr>
            <a:normAutofit/>
          </a:bodyPr>
          <a:lstStyle/>
          <a:p>
            <a:pPr>
              <a:buClr>
                <a:srgbClr val="0070C0"/>
              </a:buClr>
              <a:buFont typeface="Wingdings" pitchFamily="2" charset="2"/>
              <a:buChar char="q"/>
            </a:pPr>
            <a:r>
              <a:rPr lang="es-MX" dirty="0" smtClean="0"/>
              <a:t> </a:t>
            </a:r>
            <a:r>
              <a:rPr lang="es-MX" b="1" dirty="0" smtClean="0"/>
              <a:t>En la relación entre terapeuta y paciente o los dos ganan o los dos pierden.</a:t>
            </a:r>
            <a:endParaRPr lang="es-MX" b="1" dirty="0"/>
          </a:p>
        </p:txBody>
      </p:sp>
      <p:pic>
        <p:nvPicPr>
          <p:cNvPr id="4" name="Picture 2" descr="http://nacho1980.files.wordpress.com/2009/04/cavendish.jpg"/>
          <p:cNvPicPr>
            <a:picLocks noChangeAspect="1" noChangeArrowheads="1"/>
          </p:cNvPicPr>
          <p:nvPr/>
        </p:nvPicPr>
        <p:blipFill>
          <a:blip r:embed="rId2" cstate="print"/>
          <a:srcRect/>
          <a:stretch>
            <a:fillRect/>
          </a:stretch>
        </p:blipFill>
        <p:spPr bwMode="auto">
          <a:xfrm>
            <a:off x="1979712" y="2497460"/>
            <a:ext cx="4787486" cy="3027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med">
    <p:whee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323528" y="2209428"/>
            <a:ext cx="4320480" cy="25003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2800" dirty="0" smtClean="0">
                <a:effectLst>
                  <a:outerShdw blurRad="38100" dist="38100" dir="2700000" algn="tl">
                    <a:srgbClr val="000000">
                      <a:alpha val="43137"/>
                    </a:srgbClr>
                  </a:outerShdw>
                </a:effectLst>
                <a:latin typeface="AR CENA" pitchFamily="2" charset="0"/>
              </a:rPr>
              <a:t>La TE es una intervención normalmente breve, orientada a la extinción de los síntomas y a la resolución del problema o de los problemas presentados por el paciente.</a:t>
            </a:r>
          </a:p>
        </p:txBody>
      </p:sp>
      <p:sp>
        <p:nvSpPr>
          <p:cNvPr id="13" name="12 Título"/>
          <p:cNvSpPr>
            <a:spLocks noGrp="1"/>
          </p:cNvSpPr>
          <p:nvPr>
            <p:ph type="title"/>
          </p:nvPr>
        </p:nvSpPr>
        <p:spPr>
          <a:xfrm>
            <a:off x="0" y="-19"/>
            <a:ext cx="9144000" cy="1128437"/>
          </a:xfrm>
        </p:spPr>
        <p:style>
          <a:lnRef idx="0">
            <a:schemeClr val="accent6"/>
          </a:lnRef>
          <a:fillRef idx="3">
            <a:schemeClr val="accent6"/>
          </a:fillRef>
          <a:effectRef idx="3">
            <a:schemeClr val="accent6"/>
          </a:effectRef>
          <a:fontRef idx="minor">
            <a:schemeClr val="lt1"/>
          </a:fontRef>
        </p:style>
        <p:txBody>
          <a:bodyPr>
            <a:noAutofit/>
          </a:bodyPr>
          <a:lstStyle/>
          <a:p>
            <a:r>
              <a:rPr lang="es-MX"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Proceso de la Terapia</a:t>
            </a:r>
            <a:endParaRPr lang="es-MX"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72066" name="Picture 2" descr="http://www.metodorowshan.com/img/imagenes/pensamientos-obsesivos.jpg"/>
          <p:cNvPicPr>
            <a:picLocks noChangeAspect="1" noChangeArrowheads="1"/>
          </p:cNvPicPr>
          <p:nvPr/>
        </p:nvPicPr>
        <p:blipFill>
          <a:blip r:embed="rId3" cstate="print"/>
          <a:srcRect/>
          <a:stretch>
            <a:fillRect/>
          </a:stretch>
        </p:blipFill>
        <p:spPr bwMode="auto">
          <a:xfrm>
            <a:off x="4788024" y="1273324"/>
            <a:ext cx="2592287"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72068" name="Picture 4" descr="http://www.tesqcho.com/site/images/estrategia_clip_image002.jpg"/>
          <p:cNvPicPr>
            <a:picLocks noChangeAspect="1" noChangeArrowheads="1"/>
          </p:cNvPicPr>
          <p:nvPr/>
        </p:nvPicPr>
        <p:blipFill>
          <a:blip r:embed="rId4" cstate="print"/>
          <a:srcRect/>
          <a:stretch>
            <a:fillRect/>
          </a:stretch>
        </p:blipFill>
        <p:spPr bwMode="auto">
          <a:xfrm>
            <a:off x="5937871" y="3217540"/>
            <a:ext cx="3206129" cy="2137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018" name="Picture 2" descr="http://dentistaenvalencia.es/wp-content/uploads/2008/10/hipnosis.jpg"/>
          <p:cNvPicPr>
            <a:picLocks noChangeAspect="1" noChangeArrowheads="1"/>
          </p:cNvPicPr>
          <p:nvPr/>
        </p:nvPicPr>
        <p:blipFill>
          <a:blip r:embed="rId3" cstate="print"/>
          <a:srcRect/>
          <a:stretch>
            <a:fillRect/>
          </a:stretch>
        </p:blipFill>
        <p:spPr bwMode="auto">
          <a:xfrm>
            <a:off x="6210300" y="2324100"/>
            <a:ext cx="2933700" cy="3390900"/>
          </a:xfrm>
          <a:prstGeom prst="rect">
            <a:avLst/>
          </a:prstGeom>
          <a:noFill/>
        </p:spPr>
      </p:pic>
      <p:sp>
        <p:nvSpPr>
          <p:cNvPr id="13" name="12 Título"/>
          <p:cNvSpPr>
            <a:spLocks noGrp="1"/>
          </p:cNvSpPr>
          <p:nvPr>
            <p:ph type="title"/>
          </p:nvPr>
        </p:nvSpPr>
        <p:spPr>
          <a:xfrm>
            <a:off x="0" y="-19"/>
            <a:ext cx="9144000" cy="1128437"/>
          </a:xfrm>
        </p:spPr>
        <p:style>
          <a:lnRef idx="0">
            <a:schemeClr val="accent6"/>
          </a:lnRef>
          <a:fillRef idx="3">
            <a:schemeClr val="accent6"/>
          </a:fillRef>
          <a:effectRef idx="3">
            <a:schemeClr val="accent6"/>
          </a:effectRef>
          <a:fontRef idx="minor">
            <a:schemeClr val="lt1"/>
          </a:fontRef>
        </p:style>
        <p:txBody>
          <a:bodyPr>
            <a:noAutofit/>
          </a:bodyPr>
          <a:lstStyle/>
          <a:p>
            <a:r>
              <a:rPr lang="es-MX"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Proceso de la Terapia</a:t>
            </a:r>
            <a:endParaRPr lang="es-MX"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3 CuadroTexto"/>
          <p:cNvSpPr txBox="1"/>
          <p:nvPr/>
        </p:nvSpPr>
        <p:spPr>
          <a:xfrm>
            <a:off x="179512" y="1417340"/>
            <a:ext cx="8964488" cy="830997"/>
          </a:xfrm>
          <a:prstGeom prst="rect">
            <a:avLst/>
          </a:prstGeom>
          <a:noFill/>
        </p:spPr>
        <p:txBody>
          <a:bodyPr wrap="square" rtlCol="0">
            <a:spAutoFit/>
          </a:bodyPr>
          <a:lstStyle/>
          <a:p>
            <a:r>
              <a:rPr lang="es-MX" sz="2400" dirty="0" smtClean="0">
                <a:effectLst>
                  <a:glow rad="101600">
                    <a:schemeClr val="accent3">
                      <a:satMod val="175000"/>
                      <a:alpha val="40000"/>
                    </a:schemeClr>
                  </a:glow>
                </a:effectLst>
                <a:latin typeface="AR CENA" pitchFamily="2" charset="0"/>
              </a:rPr>
              <a:t>El terapeuta, desde su primer encuentro con el paciente, en vez de estudiar su pasado, centra interés y valoración en:</a:t>
            </a:r>
            <a:endParaRPr lang="es-MX" sz="2400" dirty="0">
              <a:effectLst>
                <a:glow rad="101600">
                  <a:schemeClr val="accent3">
                    <a:satMod val="175000"/>
                    <a:alpha val="40000"/>
                  </a:schemeClr>
                </a:glow>
              </a:effectLst>
              <a:latin typeface="AR CENA" pitchFamily="2" charset="0"/>
            </a:endParaRPr>
          </a:p>
        </p:txBody>
      </p:sp>
      <p:sp>
        <p:nvSpPr>
          <p:cNvPr id="5" name="4 Estrella de 12 puntas"/>
          <p:cNvSpPr/>
          <p:nvPr/>
        </p:nvSpPr>
        <p:spPr>
          <a:xfrm>
            <a:off x="395536" y="2497460"/>
            <a:ext cx="720080" cy="648072"/>
          </a:xfrm>
          <a:prstGeom prst="star12">
            <a:avLst/>
          </a:prstGeom>
          <a:gradFill flip="none" rotWithShape="1">
            <a:gsLst>
              <a:gs pos="25000">
                <a:srgbClr val="21D6E0"/>
              </a:gs>
              <a:gs pos="75000">
                <a:srgbClr val="0087E6"/>
              </a:gs>
              <a:gs pos="100000">
                <a:srgbClr val="005CBF"/>
              </a:gs>
            </a:gsLst>
            <a:path path="shap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1</a:t>
            </a:r>
            <a:endParaRPr lang="es-MX" b="1" dirty="0">
              <a:effectLst>
                <a:outerShdw blurRad="38100" dist="38100" dir="2700000" algn="tl">
                  <a:srgbClr val="000000">
                    <a:alpha val="43137"/>
                  </a:srgbClr>
                </a:outerShdw>
              </a:effectLst>
            </a:endParaRPr>
          </a:p>
        </p:txBody>
      </p:sp>
      <p:sp>
        <p:nvSpPr>
          <p:cNvPr id="6" name="5 Estrella de 12 puntas"/>
          <p:cNvSpPr/>
          <p:nvPr/>
        </p:nvSpPr>
        <p:spPr>
          <a:xfrm>
            <a:off x="395536" y="3217540"/>
            <a:ext cx="720080" cy="648072"/>
          </a:xfrm>
          <a:prstGeom prst="star12">
            <a:avLst/>
          </a:prstGeom>
          <a:gradFill flip="none" rotWithShape="1">
            <a:gsLst>
              <a:gs pos="25000">
                <a:srgbClr val="FF8F43"/>
              </a:gs>
              <a:gs pos="74000">
                <a:srgbClr val="FF6600"/>
              </a:gs>
              <a:gs pos="100000">
                <a:srgbClr val="FF3300"/>
              </a:gs>
            </a:gsLst>
            <a:path path="shap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2</a:t>
            </a:r>
            <a:endParaRPr lang="es-MX" b="1" dirty="0">
              <a:effectLst>
                <a:outerShdw blurRad="38100" dist="38100" dir="2700000" algn="tl">
                  <a:srgbClr val="000000">
                    <a:alpha val="43137"/>
                  </a:srgbClr>
                </a:outerShdw>
              </a:effectLst>
            </a:endParaRPr>
          </a:p>
        </p:txBody>
      </p:sp>
      <p:sp>
        <p:nvSpPr>
          <p:cNvPr id="7" name="6 Estrella de 12 puntas"/>
          <p:cNvSpPr/>
          <p:nvPr/>
        </p:nvSpPr>
        <p:spPr>
          <a:xfrm>
            <a:off x="395536" y="3937620"/>
            <a:ext cx="720080" cy="648072"/>
          </a:xfrm>
          <a:prstGeom prst="star12">
            <a:avLst/>
          </a:prstGeom>
          <a:gradFill flip="none" rotWithShape="1">
            <a:gsLst>
              <a:gs pos="25000">
                <a:srgbClr val="FF6D6D"/>
              </a:gs>
              <a:gs pos="75000">
                <a:srgbClr val="FF0000"/>
              </a:gs>
              <a:gs pos="100000">
                <a:srgbClr val="C00000"/>
              </a:gs>
            </a:gsLst>
            <a:path path="shap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3</a:t>
            </a:r>
            <a:endParaRPr lang="es-MX" b="1" dirty="0">
              <a:effectLst>
                <a:outerShdw blurRad="38100" dist="38100" dir="2700000" algn="tl">
                  <a:srgbClr val="000000">
                    <a:alpha val="43137"/>
                  </a:srgbClr>
                </a:outerShdw>
              </a:effectLst>
            </a:endParaRPr>
          </a:p>
        </p:txBody>
      </p:sp>
      <p:sp>
        <p:nvSpPr>
          <p:cNvPr id="8" name="7 Estrella de 12 puntas"/>
          <p:cNvSpPr/>
          <p:nvPr/>
        </p:nvSpPr>
        <p:spPr>
          <a:xfrm>
            <a:off x="395536" y="4657700"/>
            <a:ext cx="720080" cy="648072"/>
          </a:xfrm>
          <a:prstGeom prst="star12">
            <a:avLst/>
          </a:prstGeom>
          <a:gradFill flip="none" rotWithShape="1">
            <a:gsLst>
              <a:gs pos="25000">
                <a:srgbClr val="00EA6A"/>
              </a:gs>
              <a:gs pos="75000">
                <a:srgbClr val="00B050"/>
              </a:gs>
              <a:gs pos="100000">
                <a:srgbClr val="009242"/>
              </a:gs>
            </a:gsLst>
            <a:path path="shap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rPr>
              <a:t>4</a:t>
            </a:r>
            <a:endParaRPr lang="es-MX" b="1" dirty="0">
              <a:effectLst>
                <a:outerShdw blurRad="38100" dist="38100" dir="2700000" algn="tl">
                  <a:srgbClr val="000000">
                    <a:alpha val="43137"/>
                  </a:srgbClr>
                </a:outerShdw>
              </a:effectLst>
            </a:endParaRPr>
          </a:p>
        </p:txBody>
      </p:sp>
      <p:sp>
        <p:nvSpPr>
          <p:cNvPr id="9" name="8 CuadroTexto"/>
          <p:cNvSpPr txBox="1"/>
          <p:nvPr/>
        </p:nvSpPr>
        <p:spPr>
          <a:xfrm>
            <a:off x="1259632" y="2497460"/>
            <a:ext cx="7884368" cy="646331"/>
          </a:xfrm>
          <a:prstGeom prst="rect">
            <a:avLst/>
          </a:prstGeom>
          <a:noFill/>
        </p:spPr>
        <p:txBody>
          <a:bodyPr wrap="square" rtlCol="0">
            <a:spAutoFit/>
          </a:bodyPr>
          <a:lstStyle/>
          <a:p>
            <a:r>
              <a:rPr lang="es-MX" b="1" dirty="0" smtClean="0"/>
              <a:t>Qué sucede en el interior de las tres clases de interacciones interdependientes que el sujeto vive consigo mismo, con los demás y con el mundo.</a:t>
            </a:r>
            <a:endParaRPr lang="es-MX" b="1" dirty="0"/>
          </a:p>
        </p:txBody>
      </p:sp>
      <p:sp>
        <p:nvSpPr>
          <p:cNvPr id="10" name="9 CuadroTexto"/>
          <p:cNvSpPr txBox="1"/>
          <p:nvPr/>
        </p:nvSpPr>
        <p:spPr>
          <a:xfrm>
            <a:off x="1259632" y="3219281"/>
            <a:ext cx="7488832" cy="646331"/>
          </a:xfrm>
          <a:prstGeom prst="rect">
            <a:avLst/>
          </a:prstGeom>
          <a:noFill/>
        </p:spPr>
        <p:txBody>
          <a:bodyPr wrap="square" rtlCol="0">
            <a:spAutoFit/>
          </a:bodyPr>
          <a:lstStyle/>
          <a:p>
            <a:r>
              <a:rPr lang="es-MX" b="1" dirty="0" smtClean="0"/>
              <a:t>Cómo funciona el problema que se presenta en el interior de este sistema relacional.</a:t>
            </a:r>
            <a:endParaRPr lang="es-MX" b="1" dirty="0"/>
          </a:p>
        </p:txBody>
      </p:sp>
      <p:sp>
        <p:nvSpPr>
          <p:cNvPr id="12" name="11 CuadroTexto"/>
          <p:cNvSpPr txBox="1"/>
          <p:nvPr/>
        </p:nvSpPr>
        <p:spPr>
          <a:xfrm>
            <a:off x="1259632" y="3937620"/>
            <a:ext cx="7488832" cy="646331"/>
          </a:xfrm>
          <a:prstGeom prst="rect">
            <a:avLst/>
          </a:prstGeom>
          <a:noFill/>
        </p:spPr>
        <p:txBody>
          <a:bodyPr wrap="square" rtlCol="0">
            <a:spAutoFit/>
          </a:bodyPr>
          <a:lstStyle/>
          <a:p>
            <a:r>
              <a:rPr lang="es-MX" b="1" dirty="0" smtClean="0"/>
              <a:t>Cómo el sujeto ha intentado, hasta el presente, combatir o resolver el problema (soluciones ensayadas).</a:t>
            </a:r>
            <a:endParaRPr lang="es-MX" b="1" dirty="0"/>
          </a:p>
        </p:txBody>
      </p:sp>
      <p:sp>
        <p:nvSpPr>
          <p:cNvPr id="14" name="13 CuadroTexto"/>
          <p:cNvSpPr txBox="1"/>
          <p:nvPr/>
        </p:nvSpPr>
        <p:spPr>
          <a:xfrm>
            <a:off x="1259632" y="4659441"/>
            <a:ext cx="7488832" cy="646331"/>
          </a:xfrm>
          <a:prstGeom prst="rect">
            <a:avLst/>
          </a:prstGeom>
          <a:noFill/>
        </p:spPr>
        <p:txBody>
          <a:bodyPr wrap="square" rtlCol="0">
            <a:spAutoFit/>
          </a:bodyPr>
          <a:lstStyle/>
          <a:p>
            <a:r>
              <a:rPr lang="es-MX" b="1" dirty="0" smtClean="0"/>
              <a:t>Cómo es posible cambiar esta situación problemática de la manera más rápida y eficaz.</a:t>
            </a:r>
            <a:endParaRPr lang="es-MX" b="1" dirty="0"/>
          </a:p>
        </p:txBody>
      </p:sp>
    </p:spTree>
  </p:cSld>
  <p:clrMapOvr>
    <a:masterClrMapping/>
  </p:clrMapOvr>
  <p:transition spd="med">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4" name="Picture 6" descr="http://3.bp.blogspot.com/_QtN0EKsZsWU/SYbqOYfhhWI/AAAAAAAAAM4/WtmPqlTkdr4/s400/bit_hipnosis.png"/>
          <p:cNvPicPr>
            <a:picLocks noChangeAspect="1" noChangeArrowheads="1"/>
          </p:cNvPicPr>
          <p:nvPr/>
        </p:nvPicPr>
        <p:blipFill>
          <a:blip r:embed="rId2" cstate="print"/>
          <a:srcRect/>
          <a:stretch>
            <a:fillRect/>
          </a:stretch>
        </p:blipFill>
        <p:spPr bwMode="auto">
          <a:xfrm>
            <a:off x="2771800" y="3122710"/>
            <a:ext cx="2592288" cy="2592289"/>
          </a:xfrm>
          <a:prstGeom prst="rect">
            <a:avLst/>
          </a:prstGeom>
          <a:noFill/>
        </p:spPr>
      </p:pic>
      <p:pic>
        <p:nvPicPr>
          <p:cNvPr id="467970" name="Picture 2" descr="http://www.auracons.com/Images/18%20carisma%20lid%20site.jpg"/>
          <p:cNvPicPr>
            <a:picLocks noChangeAspect="1" noChangeArrowheads="1"/>
          </p:cNvPicPr>
          <p:nvPr/>
        </p:nvPicPr>
        <p:blipFill>
          <a:blip r:embed="rId3" cstate="print"/>
          <a:srcRect/>
          <a:stretch>
            <a:fillRect/>
          </a:stretch>
        </p:blipFill>
        <p:spPr bwMode="auto">
          <a:xfrm>
            <a:off x="6214493" y="2785492"/>
            <a:ext cx="2929507" cy="2929508"/>
          </a:xfrm>
          <a:prstGeom prst="rect">
            <a:avLst/>
          </a:prstGeom>
          <a:noFill/>
        </p:spPr>
      </p:pic>
      <p:sp>
        <p:nvSpPr>
          <p:cNvPr id="172034" name="Rectangle 2"/>
          <p:cNvSpPr>
            <a:spLocks noGrp="1"/>
          </p:cNvSpPr>
          <p:nvPr>
            <p:ph type="title"/>
          </p:nvPr>
        </p:nvSpPr>
        <p:spPr bwMode="auto">
          <a:xfrm>
            <a:off x="0" y="0"/>
            <a:ext cx="9144000" cy="1273324"/>
          </a:xfr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16200000" scaled="1"/>
            <a:tileRect/>
          </a:gradFill>
          <a:scene3d>
            <a:camera prst="orthographicFront">
              <a:rot lat="0" lon="0" rev="0"/>
            </a:camera>
            <a:lightRig rig="threePt" dir="t"/>
          </a:scene3d>
          <a:sp3d prstMaterial="plastic">
            <a:bevelT w="63500" h="25400"/>
          </a:sp3d>
        </p:spPr>
        <p:style>
          <a:lnRef idx="0">
            <a:schemeClr val="accent1"/>
          </a:lnRef>
          <a:fillRef idx="3">
            <a:schemeClr val="accent1"/>
          </a:fillRef>
          <a:effectRef idx="3">
            <a:schemeClr val="accent1"/>
          </a:effectRef>
          <a:fontRef idx="minor">
            <a:schemeClr val="lt1"/>
          </a:fontRef>
        </p:style>
        <p:txBody>
          <a:bodyPr wrap="square" numCol="1" anchorCtr="0" compatLnSpc="1">
            <a:prstTxWarp prst="textNoShape">
              <a:avLst/>
            </a:prstTxWarp>
            <a:normAutofit fontScale="90000"/>
          </a:bodyPr>
          <a:lstStyle/>
          <a:p>
            <a:r>
              <a:rPr lang="es-MX"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 Primer contacto e iniciación de la relación terapéutica</a:t>
            </a:r>
            <a:endPar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2035" name="Rectangle 3"/>
          <p:cNvSpPr>
            <a:spLocks noGrp="1"/>
          </p:cNvSpPr>
          <p:nvPr>
            <p:ph type="body" idx="1"/>
          </p:nvPr>
        </p:nvSpPr>
        <p:spPr>
          <a:xfrm>
            <a:off x="142844" y="1561356"/>
            <a:ext cx="8858312" cy="4010788"/>
          </a:xfrm>
        </p:spPr>
        <p:txBody>
          <a:bodyPr>
            <a:noAutofit/>
          </a:bodyPr>
          <a:lstStyle/>
          <a:p>
            <a:pPr>
              <a:lnSpc>
                <a:spcPct val="80000"/>
              </a:lnSpc>
              <a:spcBef>
                <a:spcPct val="50000"/>
              </a:spcBef>
              <a:buBlip>
                <a:blip r:embed="rId4"/>
              </a:buBlip>
            </a:pPr>
            <a:r>
              <a:rPr lang="es-ES" sz="2100" dirty="0" smtClean="0"/>
              <a:t>En esta fase de apertura de la terapia, el objetivo primario no es otro que el de crear una relación personal que se caracterice por el contacto, la confianza y la sugestión positiva, dentro de la cual pueda llevarse a cabo tanto a investigación diagnóstica como las primeras maniobras de adquisición de capacidad de intervención. Por ello, la estrategia fundamental consiste en observar, aprender y hablar el lenguaje del paciente.</a:t>
            </a:r>
          </a:p>
        </p:txBody>
      </p:sp>
      <p:pic>
        <p:nvPicPr>
          <p:cNvPr id="467972" name="Picture 4" descr="http://media.lavozdegalicia.es/default/2008/11/18/00121226996108384861937/Foto/mickey-mouse.jpg"/>
          <p:cNvPicPr>
            <a:picLocks noChangeAspect="1" noChangeArrowheads="1"/>
          </p:cNvPicPr>
          <p:nvPr/>
        </p:nvPicPr>
        <p:blipFill>
          <a:blip r:embed="rId5" cstate="print"/>
          <a:srcRect/>
          <a:stretch>
            <a:fillRect/>
          </a:stretch>
        </p:blipFill>
        <p:spPr bwMode="auto">
          <a:xfrm>
            <a:off x="0" y="3647766"/>
            <a:ext cx="2073796" cy="2067234"/>
          </a:xfrm>
          <a:prstGeom prst="rect">
            <a:avLst/>
          </a:prstGeom>
          <a:noFill/>
        </p:spPr>
      </p:pic>
    </p:spTree>
  </p:cSld>
  <p:clrMapOvr>
    <a:masterClrMapping/>
  </p:clrMapOvr>
  <p:transition spd="med">
    <p:wheel/>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2130</TotalTime>
  <Words>1488</Words>
  <Application>Microsoft Office PowerPoint</Application>
  <PresentationFormat>Presentación en pantalla (16:10)</PresentationFormat>
  <Paragraphs>94</Paragraphs>
  <Slides>24</Slides>
  <Notes>2</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El arte del cambio</vt:lpstr>
      <vt:lpstr>Terapia estratégica</vt:lpstr>
      <vt:lpstr>Terapia Estratégica</vt:lpstr>
      <vt:lpstr>Terapia Estratégica</vt:lpstr>
      <vt:lpstr>Terapia Estratégica</vt:lpstr>
      <vt:lpstr>Observación</vt:lpstr>
      <vt:lpstr>Proceso de la Terapia</vt:lpstr>
      <vt:lpstr>Proceso de la Terapia</vt:lpstr>
      <vt:lpstr>1. Primer contacto e iniciación de la relación terapéutica</vt:lpstr>
      <vt:lpstr>2. Definición del Problema</vt:lpstr>
      <vt:lpstr>3. Acuerdo sobre los objetivos de la terapia</vt:lpstr>
      <vt:lpstr>3. Acuerdo sobre los objetivos de la terapia</vt:lpstr>
      <vt:lpstr>4. Individuación del sistema perceptivo-reactivo que mantiene el problema</vt:lpstr>
      <vt:lpstr>5. Programación terapéutica y estrategias de cambio</vt:lpstr>
      <vt:lpstr>5. Programación terapéutica y estrategias de cambio</vt:lpstr>
      <vt:lpstr>Estrategias de Solución de Problemas</vt:lpstr>
      <vt:lpstr>Estrategias de Solución de Problemas</vt:lpstr>
      <vt:lpstr>Estrategias de Solución de Problemas</vt:lpstr>
      <vt:lpstr>Estrategias de Solución de Problemas</vt:lpstr>
      <vt:lpstr>Estrategias de Solución de Problemas</vt:lpstr>
      <vt:lpstr>Estrategias de Solución de Problemas</vt:lpstr>
      <vt:lpstr>Estrategias de Solución de Problemas</vt:lpstr>
      <vt:lpstr>Estrategias de Solución de Problemas</vt:lpstr>
      <vt:lpstr>6. CONCLUSION DEL TRATAMIENTO</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Objeto de Estudio 3.</dc:title>
  <dc:creator>Ernesto Maldonado</dc:creator>
  <cp:lastModifiedBy>Ernesto Maldonado</cp:lastModifiedBy>
  <cp:revision>28</cp:revision>
  <dcterms:created xsi:type="dcterms:W3CDTF">2010-05-13T02:48:59Z</dcterms:created>
  <dcterms:modified xsi:type="dcterms:W3CDTF">2010-08-06T20:11:03Z</dcterms:modified>
</cp:coreProperties>
</file>