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61" r:id="rId5"/>
    <p:sldId id="279" r:id="rId6"/>
    <p:sldId id="271" r:id="rId7"/>
    <p:sldId id="272" r:id="rId8"/>
    <p:sldId id="273" r:id="rId9"/>
    <p:sldId id="275" r:id="rId10"/>
    <p:sldId id="262" r:id="rId11"/>
    <p:sldId id="281" r:id="rId12"/>
    <p:sldId id="276" r:id="rId13"/>
    <p:sldId id="277" r:id="rId14"/>
    <p:sldId id="280" r:id="rId15"/>
    <p:sldId id="282" r:id="rId16"/>
    <p:sldId id="274" r:id="rId17"/>
    <p:sldId id="25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B7B8-18A8-4E6F-A70C-09D65D51CD24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176AE-B130-4A73-926F-E68EEF790C3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176AE-B130-4A73-926F-E68EEF790C3D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5D71-FC9F-4D60-9A76-EBA60CFA58E7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23/02/2012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1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079" y="0"/>
            <a:ext cx="913184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JgwIlfJUWuI/TEn5pV4XaeI/AAAAAAAABQ8/0X5Zb6yZ4f4/s1600/vaca_india_.jpg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9" y="0"/>
            <a:ext cx="9125761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7544" y="404664"/>
            <a:ext cx="828092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err="1" smtClean="0"/>
              <a:t>Healthy</a:t>
            </a:r>
            <a:r>
              <a:rPr lang="es-MX" sz="4800" dirty="0" smtClean="0"/>
              <a:t> </a:t>
            </a:r>
            <a:r>
              <a:rPr lang="es-MX" sz="4800" dirty="0" err="1" smtClean="0"/>
              <a:t>People</a:t>
            </a:r>
            <a:r>
              <a:rPr lang="es-MX" sz="4800" dirty="0" smtClean="0"/>
              <a:t>;</a:t>
            </a:r>
          </a:p>
          <a:p>
            <a:pPr algn="ctr"/>
            <a:r>
              <a:rPr lang="es-MX" sz="3600" dirty="0" smtClean="0"/>
              <a:t>Estableciendo Objetivos para mi Negocio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762000" y="692696"/>
            <a:ext cx="8077200" cy="54033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733800" y="60960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>
                <a:latin typeface="Arial" charset="0"/>
              </a:rPr>
              <a:t>Cambio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352800" y="2032000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>
                <a:latin typeface="Arial" charset="0"/>
              </a:rPr>
              <a:t>Problemas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657600" y="3505200"/>
            <a:ext cx="183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>
                <a:latin typeface="Arial" charset="0"/>
              </a:rPr>
              <a:t>Manage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4572000" y="1217613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572000" y="2741613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2057400" y="3808413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2057400" y="836613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2057400" y="836613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066800" y="5348288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>
                <a:latin typeface="Arial" charset="0"/>
              </a:rPr>
              <a:t>Decidir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038850" y="5334000"/>
            <a:ext cx="272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>
                <a:latin typeface="Arial" charset="0"/>
              </a:rPr>
              <a:t>Implementar</a:t>
            </a: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H="1">
            <a:off x="1905000" y="4117975"/>
            <a:ext cx="2667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4572000" y="4117975"/>
            <a:ext cx="28194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754" y="3861048"/>
            <a:ext cx="36187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780928"/>
            <a:ext cx="57820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endParaRPr lang="es-ES_tradnl" sz="2400" b="1" dirty="0" smtClean="0">
              <a:ln w="11430"/>
              <a:latin typeface="Calibri" pitchFamily="34" charset="0"/>
              <a:cs typeface="Apple Casual"/>
            </a:endParaRPr>
          </a:p>
          <a:p>
            <a:pPr>
              <a:defRPr/>
            </a:pPr>
            <a:r>
              <a:rPr lang="es-ES_tradnl" sz="2400" b="1" dirty="0" smtClean="0">
                <a:ln w="11430"/>
                <a:latin typeface="Calibri" pitchFamily="34" charset="0"/>
                <a:cs typeface="Apple Casual"/>
              </a:rPr>
              <a:t>¿ </a:t>
            </a:r>
            <a:r>
              <a:rPr lang="es-ES_tradnl" sz="2400" b="1" dirty="0">
                <a:ln w="11430"/>
                <a:latin typeface="Calibri" pitchFamily="34" charset="0"/>
                <a:cs typeface="Apple Casual"/>
              </a:rPr>
              <a:t>Que es la zona de comodidad ?</a:t>
            </a:r>
          </a:p>
          <a:p>
            <a:pPr>
              <a:defRPr/>
            </a:pPr>
            <a:endParaRPr lang="es-ES_tradnl" sz="2400" b="1" dirty="0">
              <a:ln w="11430"/>
              <a:latin typeface="Calibri" pitchFamily="34" charset="0"/>
              <a:cs typeface="Apple Casual"/>
            </a:endParaRPr>
          </a:p>
          <a:p>
            <a:pPr>
              <a:defRPr/>
            </a:pPr>
            <a:r>
              <a:rPr lang="es-ES_tradnl" sz="2400" b="1" dirty="0">
                <a:ln w="11430"/>
                <a:latin typeface="Calibri" pitchFamily="34" charset="0"/>
                <a:cs typeface="Apple Casual"/>
              </a:rPr>
              <a:t>Zona que representa la mayor tranquilidad</a:t>
            </a:r>
            <a:r>
              <a:rPr lang="es-ES_tradnl" sz="2400" b="1" dirty="0" smtClean="0">
                <a:ln w="11430"/>
                <a:latin typeface="Calibri" pitchFamily="34" charset="0"/>
                <a:cs typeface="Apple Casual"/>
              </a:rPr>
              <a:t>, </a:t>
            </a:r>
          </a:p>
          <a:p>
            <a:pPr>
              <a:defRPr/>
            </a:pPr>
            <a:r>
              <a:rPr lang="es-ES_tradnl" sz="2400" b="1" dirty="0" smtClean="0">
                <a:ln w="11430"/>
                <a:latin typeface="Calibri" pitchFamily="34" charset="0"/>
                <a:cs typeface="Apple Casual"/>
              </a:rPr>
              <a:t>mínimo </a:t>
            </a:r>
            <a:r>
              <a:rPr lang="es-ES_tradnl" sz="2400" b="1" dirty="0">
                <a:ln w="11430"/>
                <a:latin typeface="Calibri" pitchFamily="34" charset="0"/>
                <a:cs typeface="Apple Casual"/>
              </a:rPr>
              <a:t>esfuerzo </a:t>
            </a:r>
            <a:r>
              <a:rPr lang="es-ES_tradnl" sz="2400" b="1" dirty="0" smtClean="0">
                <a:ln w="11430"/>
                <a:latin typeface="Calibri" pitchFamily="34" charset="0"/>
                <a:cs typeface="Apple Casual"/>
              </a:rPr>
              <a:t>(inseguridad, flojera, </a:t>
            </a:r>
          </a:p>
          <a:p>
            <a:pPr>
              <a:defRPr/>
            </a:pPr>
            <a:r>
              <a:rPr lang="es-ES_tradnl" sz="2400" b="1" dirty="0" smtClean="0">
                <a:ln w="11430"/>
                <a:latin typeface="Calibri" pitchFamily="34" charset="0"/>
                <a:cs typeface="Apple Casual"/>
              </a:rPr>
              <a:t>timidez</a:t>
            </a:r>
            <a:r>
              <a:rPr lang="es-ES_tradnl" sz="2400" b="1" dirty="0">
                <a:ln w="11430"/>
                <a:latin typeface="Calibri" pitchFamily="34" charset="0"/>
                <a:cs typeface="Apple Casual"/>
              </a:rPr>
              <a:t>, miedo, incertidumbre, </a:t>
            </a:r>
            <a:r>
              <a:rPr lang="es-ES_tradnl" sz="2400" b="1" dirty="0" err="1">
                <a:ln w="11430"/>
                <a:latin typeface="Calibri" pitchFamily="34" charset="0"/>
                <a:cs typeface="Apple Casual"/>
              </a:rPr>
              <a:t>etc</a:t>
            </a:r>
            <a:r>
              <a:rPr lang="es-ES_tradnl" sz="2400" b="1" dirty="0">
                <a:ln w="11430"/>
                <a:latin typeface="Calibri" pitchFamily="34" charset="0"/>
                <a:cs typeface="Apple Casual"/>
              </a:rPr>
              <a:t>,)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7388" y="287357"/>
            <a:ext cx="72689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s-ES_tradnl" b="1" spc="50" dirty="0">
              <a:ln w="11430"/>
              <a:latin typeface="Calibri" pitchFamily="34" charset="0"/>
              <a:cs typeface="Apple Casual"/>
            </a:endParaRPr>
          </a:p>
          <a:p>
            <a:pPr>
              <a:defRPr/>
            </a:pPr>
            <a:r>
              <a:rPr lang="es-ES_tradnl" sz="3600" b="1" spc="50" dirty="0">
                <a:ln w="11430"/>
                <a:latin typeface="Calibri" pitchFamily="34" charset="0"/>
                <a:cs typeface="Apple Casual"/>
              </a:rPr>
              <a:t>Leyes Naturales</a:t>
            </a:r>
          </a:p>
          <a:p>
            <a:pPr>
              <a:defRPr/>
            </a:pPr>
            <a:endParaRPr lang="es-ES_tradnl" sz="2400" b="1" spc="50" dirty="0" smtClean="0">
              <a:ln w="11430"/>
              <a:latin typeface="Calibri" pitchFamily="34" charset="0"/>
              <a:cs typeface="Apple Casual"/>
            </a:endParaRPr>
          </a:p>
          <a:p>
            <a:pPr>
              <a:defRPr/>
            </a:pPr>
            <a:r>
              <a:rPr lang="es-ES_tradnl" sz="2400" b="1" spc="50" dirty="0" smtClean="0">
                <a:ln w="11430"/>
                <a:latin typeface="Calibri" pitchFamily="34" charset="0"/>
                <a:cs typeface="Apple Casual"/>
              </a:rPr>
              <a:t>*</a:t>
            </a:r>
            <a:r>
              <a:rPr lang="es-ES_tradnl" sz="2400" b="1" spc="50" dirty="0">
                <a:ln w="11430"/>
                <a:latin typeface="Calibri" pitchFamily="34" charset="0"/>
                <a:cs typeface="Apple Casual"/>
              </a:rPr>
              <a:t>Tendemos ir a la zona de comodidad</a:t>
            </a:r>
          </a:p>
          <a:p>
            <a:pPr>
              <a:defRPr/>
            </a:pPr>
            <a:r>
              <a:rPr lang="es-ES_tradnl" sz="2400" b="1" spc="50" dirty="0">
                <a:ln w="11430"/>
                <a:latin typeface="Calibri" pitchFamily="34" charset="0"/>
                <a:cs typeface="Apple Casual"/>
              </a:rPr>
              <a:t>*Para alcanzar una meta, debemos reducir nuestra</a:t>
            </a:r>
          </a:p>
          <a:p>
            <a:pPr>
              <a:defRPr/>
            </a:pPr>
            <a:r>
              <a:rPr lang="es-ES_tradnl" sz="2400" b="1" spc="50" dirty="0">
                <a:ln w="11430"/>
                <a:latin typeface="Calibri" pitchFamily="34" charset="0"/>
                <a:cs typeface="Apple Casual"/>
              </a:rPr>
              <a:t> zona de comodidad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37635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445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pic>
        <p:nvPicPr>
          <p:cNvPr id="41988" name="Picture 3" descr="alic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803950"/>
            <a:ext cx="1691680" cy="22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188" y="404664"/>
            <a:ext cx="8014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 i="1" dirty="0">
                <a:solidFill>
                  <a:srgbClr val="C00000"/>
                </a:solidFill>
                <a:latin typeface="Arial Narrow" pitchFamily="34" charset="0"/>
              </a:rPr>
              <a:t>Fábula de Alicia en el país de las maravillas</a:t>
            </a:r>
            <a:endParaRPr lang="es-ES" sz="36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8437" y="2098591"/>
            <a:ext cx="245533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latin typeface="Verdana" pitchFamily="34" charset="0"/>
              </a:rPr>
              <a:t>-</a:t>
            </a:r>
            <a:r>
              <a:rPr lang="es-ES_tradnl" sz="1600" i="1" dirty="0">
                <a:latin typeface="Verdana" pitchFamily="34" charset="0"/>
              </a:rPr>
              <a:t>Hola Gatito!</a:t>
            </a:r>
          </a:p>
          <a:p>
            <a:r>
              <a:rPr lang="es-ES_tradnl" sz="1600" i="1" dirty="0">
                <a:latin typeface="Verdana" pitchFamily="34" charset="0"/>
              </a:rPr>
              <a:t>Me podrías decir,</a:t>
            </a:r>
          </a:p>
          <a:p>
            <a:r>
              <a:rPr lang="es-ES_tradnl" sz="1600" i="1" dirty="0">
                <a:latin typeface="Verdana" pitchFamily="34" charset="0"/>
              </a:rPr>
              <a:t>¿cuál es el camino correcto?</a:t>
            </a: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s-ES_tradnl" sz="1600" i="1" dirty="0">
                <a:latin typeface="Verdana" pitchFamily="34" charset="0"/>
              </a:rPr>
              <a:t> En realidad no lo se..</a:t>
            </a:r>
            <a:endParaRPr lang="es-ES" sz="1600" i="1" dirty="0">
              <a:latin typeface="Verdana" pitchFamily="34" charset="0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6300193" y="3276600"/>
            <a:ext cx="26642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_tradnl" sz="1600" i="1" dirty="0">
                <a:latin typeface="Verdana" pitchFamily="34" charset="0"/>
              </a:rPr>
              <a:t>Hola, bueno, depende</a:t>
            </a:r>
          </a:p>
          <a:p>
            <a:r>
              <a:rPr lang="es-ES_tradnl" sz="1600" i="1" dirty="0">
                <a:latin typeface="Verdana" pitchFamily="34" charset="0"/>
              </a:rPr>
              <a:t>  adonde quieras ir.</a:t>
            </a: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es-ES_tradnl" sz="1600" i="1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s-ES_tradnl" sz="1600" i="1" dirty="0">
                <a:latin typeface="Verdana" pitchFamily="34" charset="0"/>
              </a:rPr>
              <a:t>Entonces cualquier </a:t>
            </a:r>
            <a:r>
              <a:rPr lang="es-ES_tradnl" sz="1600" i="1" dirty="0" smtClean="0">
                <a:latin typeface="Verdana" pitchFamily="34" charset="0"/>
              </a:rPr>
              <a:t>camino es </a:t>
            </a:r>
            <a:r>
              <a:rPr lang="es-ES_tradnl" sz="1600" i="1" dirty="0">
                <a:latin typeface="Verdana" pitchFamily="34" charset="0"/>
              </a:rPr>
              <a:t>correcto</a:t>
            </a:r>
            <a:endParaRPr lang="es-ES" sz="1600" i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de los Objetivos</a:t>
            </a:r>
            <a:endParaRPr lang="es-MX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99592" y="1484784"/>
            <a:ext cx="38100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Específico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Alcanzable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Rentable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Responsable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Tiempo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3995936" y="1700808"/>
            <a:ext cx="648072" cy="388843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5076056" y="2780928"/>
            <a:ext cx="3816424" cy="1800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/>
              <a:t>SMART</a:t>
            </a:r>
            <a:endParaRPr lang="es-MX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Leyes Naturales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Si yo no controlo los eventos de mi vida, entonces los eventos me controlaran a mi.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EL control correcto de los eventos, trae consigo una paz interior</a:t>
            </a:r>
          </a:p>
          <a:p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La postergación ocurre cuando uno se enfrenta con actividades o eventos no placenteros, que son complejos, largos o poco interesantes, sin importar cual sea su prioridad.</a:t>
            </a:r>
          </a:p>
          <a:p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Somos lo que pensamos de nosotros mismos.. ( si yo creo, lo logro)</a:t>
            </a:r>
          </a:p>
          <a:p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Soy la acumulación de actitudes y percepciones</a:t>
            </a:r>
          </a:p>
          <a:p>
            <a:endParaRPr lang="es-ES_tradnl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  <a:p>
            <a:endParaRPr lang="es-MX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Conocimiento de HOY: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1.- Utilizar Mentalidad Ganar-Ganar</a:t>
            </a:r>
          </a:p>
          <a:p>
            <a:endParaRPr lang="es-MX" dirty="0" smtClean="0"/>
          </a:p>
          <a:p>
            <a:r>
              <a:rPr lang="es-MX" dirty="0" smtClean="0"/>
              <a:t>2.- Ser Agentes de cambio</a:t>
            </a:r>
          </a:p>
          <a:p>
            <a:endParaRPr lang="es-MX" dirty="0" smtClean="0"/>
          </a:p>
          <a:p>
            <a:r>
              <a:rPr lang="es-MX" dirty="0" smtClean="0"/>
              <a:t>3.- Entender como se plantea </a:t>
            </a:r>
            <a:r>
              <a:rPr lang="es-MX" smtClean="0"/>
              <a:t>un Objetivo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4582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s-MX" sz="3600" b="1" dirty="0">
                <a:latin typeface="Aharoni" pitchFamily="2" charset="-79"/>
                <a:cs typeface="Aharoni" pitchFamily="2" charset="-79"/>
              </a:rPr>
              <a:t>NO HAY </a:t>
            </a:r>
            <a:r>
              <a:rPr lang="es-MX" sz="3600" b="1" dirty="0">
                <a:latin typeface="Aharoni" pitchFamily="2" charset="-79"/>
                <a:ea typeface="KaiTi" pitchFamily="49" charset="-122"/>
                <a:cs typeface="Aharoni" pitchFamily="2" charset="-79"/>
              </a:rPr>
              <a:t>PEOR</a:t>
            </a:r>
            <a:r>
              <a:rPr lang="es-MX" sz="3600" b="1" dirty="0">
                <a:latin typeface="Aharoni" pitchFamily="2" charset="-79"/>
                <a:cs typeface="Aharoni" pitchFamily="2" charset="-79"/>
              </a:rPr>
              <a:t> LOCURA, QUE HACER SIEMPRE LO MISMO DE LA MISMA MANERA, ESPERANDO RESULTADOS DIFERENTES.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s-MX" sz="3600" dirty="0">
                <a:latin typeface="Aharoni" pitchFamily="2" charset="-79"/>
                <a:cs typeface="Aharoni" pitchFamily="2" charset="-79"/>
              </a:rPr>
              <a:t>(</a:t>
            </a:r>
            <a:r>
              <a:rPr lang="es-MX" i="1" dirty="0">
                <a:latin typeface="Aharoni" pitchFamily="2" charset="-79"/>
                <a:cs typeface="Aharoni" pitchFamily="2" charset="-79"/>
              </a:rPr>
              <a:t>Albert Einstein</a:t>
            </a:r>
            <a:r>
              <a:rPr lang="es-MX" sz="3600" dirty="0">
                <a:latin typeface="Aharoni" pitchFamily="2" charset="-79"/>
                <a:cs typeface="Aharoni" pitchFamily="2" charset="-79"/>
              </a:rPr>
              <a:t>)</a:t>
            </a:r>
            <a:endParaRPr lang="es-E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9" y="0"/>
            <a:ext cx="91257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131840" y="1340768"/>
            <a:ext cx="3384376" cy="2208262"/>
            <a:chOff x="2771800" y="2012826"/>
            <a:chExt cx="2880320" cy="1632198"/>
          </a:xfrm>
        </p:grpSpPr>
        <p:pic>
          <p:nvPicPr>
            <p:cNvPr id="1028" name="Picture 4" descr="http://www.healthypeopleco.com/imagenes/negocio/Btn_patrocinado.png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r="73540"/>
            <a:stretch>
              <a:fillRect/>
            </a:stretch>
          </p:blipFill>
          <p:spPr bwMode="auto">
            <a:xfrm>
              <a:off x="4644008" y="2444874"/>
              <a:ext cx="1008112" cy="1200150"/>
            </a:xfrm>
            <a:prstGeom prst="rect">
              <a:avLst/>
            </a:prstGeom>
            <a:noFill/>
          </p:spPr>
        </p:pic>
        <p:pic>
          <p:nvPicPr>
            <p:cNvPr id="1026" name="Picture 2" descr="Healthy People Logo"/>
            <p:cNvPicPr>
              <a:picLocks noChangeAspect="1" noChangeArrowheads="1"/>
            </p:cNvPicPr>
            <p:nvPr/>
          </p:nvPicPr>
          <p:blipFill>
            <a:blip r:embed="rId4" cstate="print">
              <a:lum contrast="-40000"/>
            </a:blip>
            <a:srcRect/>
            <a:stretch>
              <a:fillRect/>
            </a:stretch>
          </p:blipFill>
          <p:spPr bwMode="auto">
            <a:xfrm>
              <a:off x="2771800" y="2012826"/>
              <a:ext cx="2376262" cy="1584176"/>
            </a:xfrm>
            <a:prstGeom prst="rect">
              <a:avLst/>
            </a:prstGeom>
            <a:noFill/>
          </p:spPr>
        </p:pic>
      </p:grpSp>
      <p:sp>
        <p:nvSpPr>
          <p:cNvPr id="7" name="6 Flecha derecha"/>
          <p:cNvSpPr/>
          <p:nvPr/>
        </p:nvSpPr>
        <p:spPr>
          <a:xfrm>
            <a:off x="6228184" y="2564904"/>
            <a:ext cx="100811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derecha"/>
          <p:cNvSpPr/>
          <p:nvPr/>
        </p:nvSpPr>
        <p:spPr>
          <a:xfrm rot="5400000">
            <a:off x="3923928" y="3933056"/>
            <a:ext cx="100811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/>
          <p:cNvSpPr/>
          <p:nvPr/>
        </p:nvSpPr>
        <p:spPr>
          <a:xfrm rot="10800000">
            <a:off x="2195736" y="2636912"/>
            <a:ext cx="100811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2051720" y="4653136"/>
            <a:ext cx="482453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Negocio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684584" y="2132856"/>
            <a:ext cx="3563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08712" y="2132856"/>
            <a:ext cx="3563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Ventas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C00000"/>
                </a:solidFill>
              </a:rPr>
              <a:t>Conociendo Mi Negocio</a:t>
            </a:r>
            <a:endParaRPr lang="es-MX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9552" y="260648"/>
            <a:ext cx="3905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smtClean="0">
                <a:solidFill>
                  <a:srgbClr val="C00000"/>
                </a:solidFill>
              </a:rPr>
              <a:t>¿Quiénes somos?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11560" y="119675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611560" y="443711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611560" y="306896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874512" y="1052736"/>
            <a:ext cx="745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Misión</a:t>
            </a:r>
          </a:p>
          <a:p>
            <a:r>
              <a:rPr lang="es-MX" dirty="0" smtClean="0"/>
              <a:t>En </a:t>
            </a:r>
            <a:r>
              <a:rPr lang="es-MX" dirty="0" err="1" smtClean="0"/>
              <a:t>Healthy</a:t>
            </a:r>
            <a:r>
              <a:rPr lang="es-MX" dirty="0" smtClean="0"/>
              <a:t> Corporativo estamos comprometidos con la sociedad, por lo cual a través de la elaboración, comercialización y consumo de nuestros productos, con los mayores estándares de calidad y eficiencia, proporcionamos bienestar a todos nuestros clientes, distribuidores y empleados a través de nuestros productos y la innovación en las formas de comercializarlos.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839016" y="2996952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Visión</a:t>
            </a:r>
          </a:p>
          <a:p>
            <a:r>
              <a:rPr lang="es-MX" dirty="0" smtClean="0"/>
              <a:t>Posicionar a </a:t>
            </a:r>
            <a:r>
              <a:rPr lang="es-MX" dirty="0" err="1" smtClean="0"/>
              <a:t>Healthy</a:t>
            </a:r>
            <a:r>
              <a:rPr lang="es-MX" dirty="0" smtClean="0"/>
              <a:t> </a:t>
            </a:r>
            <a:r>
              <a:rPr lang="es-MX" dirty="0" err="1" smtClean="0"/>
              <a:t>People</a:t>
            </a:r>
            <a:r>
              <a:rPr lang="es-MX" dirty="0" smtClean="0"/>
              <a:t> a nivel internacional, mediante la introducción de nuestros productos y la innovación en las formas de comercializarlos. </a:t>
            </a:r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991416" y="4365104"/>
            <a:ext cx="6732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Valores</a:t>
            </a:r>
          </a:p>
          <a:p>
            <a:r>
              <a:rPr lang="es-MX" dirty="0" smtClean="0"/>
              <a:t>Perseverancia</a:t>
            </a:r>
          </a:p>
          <a:p>
            <a:r>
              <a:rPr lang="es-MX" dirty="0" smtClean="0"/>
              <a:t>Responsabilidad</a:t>
            </a:r>
          </a:p>
          <a:p>
            <a:r>
              <a:rPr lang="es-MX" dirty="0" smtClean="0"/>
              <a:t>Honestidad</a:t>
            </a:r>
          </a:p>
          <a:p>
            <a:r>
              <a:rPr lang="es-MX" dirty="0" smtClean="0"/>
              <a:t>Actitud de servicio</a:t>
            </a:r>
          </a:p>
          <a:p>
            <a:r>
              <a:rPr lang="es-MX" dirty="0" smtClean="0"/>
              <a:t>Compromiso Social</a:t>
            </a:r>
            <a:endParaRPr lang="es-MX" dirty="0"/>
          </a:p>
        </p:txBody>
      </p:sp>
      <p:pic>
        <p:nvPicPr>
          <p:cNvPr id="17" name="16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9048" y="4149080"/>
            <a:ext cx="2088152" cy="160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C00000"/>
                </a:solidFill>
              </a:rPr>
              <a:t>¿Qué Representamos?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96756" y="1428736"/>
            <a:ext cx="59695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Ventas por US $70,000.00 Millones de Dólares al año </a:t>
            </a:r>
          </a:p>
          <a:p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Segmento de mercado con mayor crecimiento en el Mundo</a:t>
            </a:r>
          </a:p>
          <a:p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forma más sencilla de iniciar un negocio</a:t>
            </a:r>
          </a:p>
          <a:p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Acceso a buenos ingresos sin Riesgo, LIBERTAD FINANCIERA</a:t>
            </a:r>
            <a:b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Decisión sobre tu tiempo</a:t>
            </a:r>
          </a:p>
          <a:p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Alineados a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Megatendencias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 Salud y lo verde)</a:t>
            </a:r>
          </a:p>
          <a:p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53880" y="1541903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053880" y="2087649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053880" y="262635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1053880" y="3184977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1053880" y="371703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053880" y="429309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1053880" y="486916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1490" y="71414"/>
            <a:ext cx="822960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000" b="1" u="sng" dirty="0"/>
              <a:t>Tabla de valores para Dinámica XY</a:t>
            </a:r>
            <a:endParaRPr lang="es-MX" sz="2000" b="1" dirty="0"/>
          </a:p>
          <a:p>
            <a:pPr>
              <a:buNone/>
            </a:pPr>
            <a:r>
              <a:rPr lang="es-ES" sz="2000" b="1" dirty="0"/>
              <a:t> </a:t>
            </a:r>
            <a:endParaRPr lang="es-MX" sz="2000" b="1" dirty="0" smtClean="0"/>
          </a:p>
          <a:p>
            <a:r>
              <a:rPr lang="es-ES" sz="2000" b="1" dirty="0" smtClean="0"/>
              <a:t>4x				x pierde 10</a:t>
            </a:r>
            <a:endParaRPr lang="es-MX" sz="2000" b="1" dirty="0" smtClean="0"/>
          </a:p>
          <a:p>
            <a:pPr>
              <a:buNone/>
            </a:pPr>
            <a:endParaRPr lang="es-MX" sz="2000" b="1" dirty="0"/>
          </a:p>
          <a:p>
            <a:r>
              <a:rPr lang="es-ES" sz="2000" b="1" dirty="0"/>
              <a:t>3x 1y				x gana 20</a:t>
            </a:r>
            <a:endParaRPr lang="es-MX" sz="2000" b="1" dirty="0"/>
          </a:p>
          <a:p>
            <a:pPr>
              <a:buNone/>
            </a:pPr>
            <a:r>
              <a:rPr lang="es-ES" sz="2000" b="1" dirty="0"/>
              <a:t>				</a:t>
            </a:r>
            <a:r>
              <a:rPr lang="es-ES" sz="2000" b="1" dirty="0" smtClean="0"/>
              <a:t>	y </a:t>
            </a:r>
            <a:r>
              <a:rPr lang="es-ES" sz="2000" b="1" dirty="0"/>
              <a:t>pierde 60</a:t>
            </a:r>
            <a:endParaRPr lang="es-MX" sz="2000" b="1" dirty="0"/>
          </a:p>
          <a:p>
            <a:pPr>
              <a:buNone/>
            </a:pPr>
            <a:r>
              <a:rPr lang="es-ES" sz="2000" b="1" dirty="0"/>
              <a:t> </a:t>
            </a:r>
            <a:endParaRPr lang="es-MX" sz="2000" b="1" dirty="0"/>
          </a:p>
          <a:p>
            <a:r>
              <a:rPr lang="es-ES" sz="2000" b="1" dirty="0"/>
              <a:t>2x 2y				x gana 40</a:t>
            </a:r>
            <a:endParaRPr lang="es-MX" sz="2000" b="1" dirty="0"/>
          </a:p>
          <a:p>
            <a:pPr>
              <a:buNone/>
            </a:pPr>
            <a:r>
              <a:rPr lang="es-ES" sz="2000" b="1" dirty="0"/>
              <a:t>			</a:t>
            </a:r>
            <a:r>
              <a:rPr lang="es-ES" sz="2000" b="1" dirty="0" smtClean="0"/>
              <a:t>		y </a:t>
            </a:r>
            <a:r>
              <a:rPr lang="es-ES" sz="2000" b="1" dirty="0"/>
              <a:t>pierde 40</a:t>
            </a:r>
            <a:endParaRPr lang="es-MX" sz="2000" b="1" dirty="0"/>
          </a:p>
          <a:p>
            <a:pPr>
              <a:buNone/>
            </a:pPr>
            <a:endParaRPr lang="es-MX" sz="2000" b="1" dirty="0"/>
          </a:p>
          <a:p>
            <a:r>
              <a:rPr lang="es-ES" sz="2000" b="1" dirty="0"/>
              <a:t>1x 3y				y pierde </a:t>
            </a:r>
            <a:r>
              <a:rPr lang="es-ES" sz="2000" b="1" dirty="0" smtClean="0"/>
              <a:t>60</a:t>
            </a:r>
            <a:endParaRPr lang="es-MX" sz="2000" b="1" dirty="0" smtClean="0"/>
          </a:p>
          <a:p>
            <a:pPr>
              <a:buNone/>
            </a:pPr>
            <a:r>
              <a:rPr lang="es-ES" sz="2000" b="1" dirty="0" smtClean="0"/>
              <a:t>					x gana 20</a:t>
            </a:r>
            <a:endParaRPr lang="es-MX" sz="2000" b="1" dirty="0" smtClean="0"/>
          </a:p>
          <a:p>
            <a:pPr>
              <a:buNone/>
            </a:pPr>
            <a:r>
              <a:rPr lang="es-ES" sz="2000" b="1" dirty="0"/>
              <a:t> </a:t>
            </a:r>
            <a:endParaRPr lang="es-MX" sz="2000" b="1" dirty="0"/>
          </a:p>
          <a:p>
            <a:r>
              <a:rPr lang="es-ES" sz="2000" b="1" dirty="0"/>
              <a:t>4y				</a:t>
            </a:r>
            <a:r>
              <a:rPr lang="es-ES" sz="2000" b="1" dirty="0" smtClean="0"/>
              <a:t>y </a:t>
            </a:r>
            <a:r>
              <a:rPr lang="es-ES" sz="2000" b="1" dirty="0"/>
              <a:t>gana 10</a:t>
            </a:r>
            <a:endParaRPr lang="es-MX" sz="2000" b="1" dirty="0"/>
          </a:p>
          <a:p>
            <a:pPr>
              <a:buNone/>
            </a:pPr>
            <a:r>
              <a:rPr lang="es-ES" sz="2000" b="1" dirty="0"/>
              <a:t>  </a:t>
            </a:r>
            <a:r>
              <a:rPr lang="es-ES" sz="1600" b="1" dirty="0" smtClean="0"/>
              <a:t>Comunicación </a:t>
            </a:r>
            <a:r>
              <a:rPr lang="es-ES" sz="1600" b="1" dirty="0"/>
              <a:t>después de las vueltas: 4, 6 y 9</a:t>
            </a:r>
            <a:endParaRPr lang="es-MX" sz="1600" b="1" dirty="0"/>
          </a:p>
          <a:p>
            <a:r>
              <a:rPr lang="es-ES" sz="1600" b="1" dirty="0"/>
              <a:t>Vueltas 5 y 7 se multiplican por 2</a:t>
            </a:r>
            <a:endParaRPr lang="es-MX" sz="1600" b="1" dirty="0"/>
          </a:p>
          <a:p>
            <a:r>
              <a:rPr lang="es-ES" sz="1600" b="1" dirty="0"/>
              <a:t>Vuelta 10 se multiplica por 10</a:t>
            </a:r>
            <a:endParaRPr lang="es-MX" sz="1600" b="1" dirty="0"/>
          </a:p>
          <a:p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654032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Estructuras Mentales </a:t>
            </a:r>
            <a:endParaRPr lang="es-MX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2910" y="2285992"/>
            <a:ext cx="1928826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r>
              <a:rPr lang="es-MX" sz="6000" dirty="0" smtClean="0">
                <a:solidFill>
                  <a:schemeClr val="tx1"/>
                </a:solidFill>
              </a:rPr>
              <a:t>XXX</a:t>
            </a:r>
          </a:p>
          <a:p>
            <a:pPr algn="ctr"/>
            <a:endParaRPr lang="es-MX" sz="60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868" y="2285992"/>
            <a:ext cx="2286016" cy="9286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6000" dirty="0" smtClean="0"/>
          </a:p>
          <a:p>
            <a:pPr algn="ctr"/>
            <a:r>
              <a:rPr lang="es-MX" sz="6000" dirty="0" smtClean="0"/>
              <a:t>CAT</a:t>
            </a:r>
          </a:p>
          <a:p>
            <a:pPr algn="ctr"/>
            <a:endParaRPr lang="es-MX" sz="6000" dirty="0"/>
          </a:p>
        </p:txBody>
      </p:sp>
      <p:pic>
        <p:nvPicPr>
          <p:cNvPr id="26626" name="Picture 2" descr="http://data5.blog.de/media/424/3211424_ea7979f7df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37" y="1838327"/>
            <a:ext cx="1952625" cy="1876425"/>
          </a:xfrm>
          <a:prstGeom prst="rect">
            <a:avLst/>
          </a:prstGeom>
          <a:noFill/>
        </p:spPr>
      </p:pic>
      <p:pic>
        <p:nvPicPr>
          <p:cNvPr id="26628" name="Picture 4" descr="http://4.bp.blogspot.com/_JgwIlfJUWuI/TEn5pV4XaeI/AAAAAAAABQ8/0X5Zb6yZ4f4/s400/vaca_india_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810000" cy="2457451"/>
          </a:xfrm>
          <a:prstGeom prst="rect">
            <a:avLst/>
          </a:prstGeom>
          <a:noFill/>
        </p:spPr>
      </p:pic>
      <p:pic>
        <p:nvPicPr>
          <p:cNvPr id="26630" name="Picture 6" descr="http://t1.gstatic.com/images?q=tbn:ANd9GcS6a9fYD8DWfK17CT7RHbI7Qy1L6uIfYoV79KEzMVsXZNrTUn8PkjKCdZ9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143272" cy="236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290035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MX" sz="4400" dirty="0" smtClean="0">
                <a:solidFill>
                  <a:srgbClr val="002060"/>
                </a:solidFill>
              </a:rPr>
              <a:t>Cambio</a:t>
            </a:r>
            <a:endParaRPr lang="es-ES" sz="4400" dirty="0" smtClean="0">
              <a:solidFill>
                <a:srgbClr val="002060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 algn="just" eaLnBrk="1" hangingPunct="1"/>
            <a:r>
              <a:rPr lang="es-MX" sz="2800" b="1" dirty="0" smtClean="0">
                <a:solidFill>
                  <a:srgbClr val="002060"/>
                </a:solidFill>
              </a:rPr>
              <a:t>“ Lo único constante es el cambio y, no hay otra salida”</a:t>
            </a:r>
          </a:p>
          <a:p>
            <a:pPr algn="just" eaLnBrk="1" hangingPunct="1"/>
            <a:r>
              <a:rPr lang="es-MX" sz="2800" b="1" dirty="0" smtClean="0">
                <a:solidFill>
                  <a:srgbClr val="002060"/>
                </a:solidFill>
              </a:rPr>
              <a:t>Resistencia al cambio, es la forma de protección contra lo desconocido.</a:t>
            </a:r>
          </a:p>
          <a:p>
            <a:pPr algn="just" eaLnBrk="1" hangingPunct="1"/>
            <a:r>
              <a:rPr lang="es-MX" sz="2800" b="1" dirty="0" smtClean="0">
                <a:solidFill>
                  <a:srgbClr val="002060"/>
                </a:solidFill>
              </a:rPr>
              <a:t>El cambio debe ser incluyente (hacer participe a la organización) y planeado.</a:t>
            </a:r>
          </a:p>
          <a:p>
            <a:pPr algn="just" eaLnBrk="1" hangingPunct="1"/>
            <a:endParaRPr lang="es-MX" sz="2800" b="1" dirty="0" smtClean="0">
              <a:solidFill>
                <a:srgbClr val="002060"/>
              </a:solidFill>
            </a:endParaRPr>
          </a:p>
          <a:p>
            <a:pPr eaLnBrk="1" hangingPunct="1"/>
            <a:endParaRPr lang="es-MX" sz="2800" dirty="0" smtClean="0">
              <a:solidFill>
                <a:srgbClr val="002060"/>
              </a:solidFill>
            </a:endParaRPr>
          </a:p>
        </p:txBody>
      </p:sp>
      <p:pic>
        <p:nvPicPr>
          <p:cNvPr id="21509" name="Picture 18" descr="encrucij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40246"/>
            <a:ext cx="7489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MX" sz="4000" b="1" dirty="0" smtClean="0">
                <a:solidFill>
                  <a:srgbClr val="002060"/>
                </a:solidFill>
              </a:rPr>
              <a:t>Cambio</a:t>
            </a:r>
            <a:endParaRPr lang="es-ES" sz="4000" b="1" dirty="0" smtClean="0">
              <a:solidFill>
                <a:srgbClr val="002060"/>
              </a:solidFill>
            </a:endParaRPr>
          </a:p>
        </p:txBody>
      </p:sp>
      <p:pic>
        <p:nvPicPr>
          <p:cNvPr id="22532" name="Picture 8" descr="asustad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526130" cy="325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5" y="1835167"/>
            <a:ext cx="5122863" cy="40941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MX" sz="2800" b="1" dirty="0" smtClean="0">
                <a:solidFill>
                  <a:srgbClr val="002060"/>
                </a:solidFill>
              </a:rPr>
              <a:t>“ El miedo es el </a:t>
            </a:r>
          </a:p>
          <a:p>
            <a:pPr algn="just" eaLnBrk="1" hangingPunct="1">
              <a:buNone/>
            </a:pPr>
            <a:r>
              <a:rPr lang="es-MX" sz="2800" b="1" dirty="0" smtClean="0">
                <a:solidFill>
                  <a:srgbClr val="002060"/>
                </a:solidFill>
              </a:rPr>
              <a:t>causante del 60% </a:t>
            </a:r>
          </a:p>
          <a:p>
            <a:pPr algn="just" eaLnBrk="1" hangingPunct="1">
              <a:buNone/>
            </a:pPr>
            <a:r>
              <a:rPr lang="es-MX" sz="2800" b="1" dirty="0" smtClean="0">
                <a:solidFill>
                  <a:srgbClr val="002060"/>
                </a:solidFill>
              </a:rPr>
              <a:t>de los fracasos </a:t>
            </a:r>
          </a:p>
          <a:p>
            <a:pPr algn="just" eaLnBrk="1" hangingPunct="1">
              <a:buNone/>
            </a:pPr>
            <a:r>
              <a:rPr lang="es-MX" sz="2800" b="1" dirty="0" smtClean="0">
                <a:solidFill>
                  <a:srgbClr val="002060"/>
                </a:solidFill>
              </a:rPr>
              <a:t>en los procesos de cambio”</a:t>
            </a:r>
          </a:p>
          <a:p>
            <a:pPr algn="just" eaLnBrk="1" hangingPunct="1"/>
            <a:r>
              <a:rPr lang="es-MX" sz="2800" b="1" dirty="0" smtClean="0">
                <a:solidFill>
                  <a:srgbClr val="002060"/>
                </a:solidFill>
              </a:rPr>
              <a:t>Miedo a que:  </a:t>
            </a:r>
          </a:p>
          <a:p>
            <a:pPr algn="just" eaLnBrk="1" hangingPunct="1">
              <a:buFontTx/>
              <a:buNone/>
            </a:pPr>
            <a:r>
              <a:rPr lang="es-MX" sz="2800" b="1" dirty="0" smtClean="0">
                <a:solidFill>
                  <a:srgbClr val="002060"/>
                </a:solidFill>
              </a:rPr>
              <a:t>	A la perdida de algo </a:t>
            </a:r>
          </a:p>
          <a:p>
            <a:pPr eaLnBrk="1" hangingPunct="1">
              <a:buFontTx/>
              <a:buNone/>
            </a:pPr>
            <a:r>
              <a:rPr lang="es-MX" sz="2800" b="1" dirty="0" smtClean="0">
                <a:solidFill>
                  <a:srgbClr val="002060"/>
                </a:solidFill>
              </a:rPr>
              <a:t>   ( poder, jerarquía, sociabilidad, beneficios económicos, etc.)</a:t>
            </a:r>
          </a:p>
          <a:p>
            <a:pPr algn="just" eaLnBrk="1" hangingPunct="1"/>
            <a:endParaRPr lang="es-MX" sz="2800" b="1" dirty="0" smtClean="0"/>
          </a:p>
          <a:p>
            <a:pPr eaLnBrk="1" hangingPunct="1"/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solidFill>
                  <a:srgbClr val="002060"/>
                </a:solidFill>
              </a:rPr>
              <a:t>El </a:t>
            </a:r>
            <a:r>
              <a:rPr lang="es-ES" sz="4400" dirty="0" smtClean="0">
                <a:solidFill>
                  <a:srgbClr val="002060"/>
                </a:solidFill>
              </a:rPr>
              <a:t>cambio. </a:t>
            </a:r>
            <a:r>
              <a:rPr lang="es-ES" sz="3600" dirty="0" smtClean="0">
                <a:solidFill>
                  <a:srgbClr val="002060"/>
                </a:solidFill>
              </a:rPr>
              <a:t>Disposición y Conocimiento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3225800"/>
            <a:ext cx="7693025" cy="1787525"/>
          </a:xfrm>
        </p:spPr>
        <p:txBody>
          <a:bodyPr/>
          <a:lstStyle/>
          <a:p>
            <a:r>
              <a:rPr lang="es-ES" dirty="0"/>
              <a:t>Dinosaurios</a:t>
            </a:r>
          </a:p>
          <a:p>
            <a:r>
              <a:rPr lang="es-ES" dirty="0"/>
              <a:t>Caso Kodak-Xerox</a:t>
            </a:r>
          </a:p>
          <a:p>
            <a:r>
              <a:rPr lang="es-ES" dirty="0"/>
              <a:t>Caso </a:t>
            </a:r>
            <a:r>
              <a:rPr lang="es-ES" dirty="0" err="1"/>
              <a:t>Coke</a:t>
            </a:r>
            <a:r>
              <a:rPr lang="es-ES" dirty="0"/>
              <a:t>-Coca Cola </a:t>
            </a:r>
            <a:r>
              <a:rPr lang="es-ES" dirty="0" err="1" smtClean="0"/>
              <a:t>Classic</a:t>
            </a:r>
            <a:endParaRPr lang="es-ES" dirty="0" smtClean="0"/>
          </a:p>
          <a:p>
            <a:r>
              <a:rPr lang="es-ES" dirty="0" smtClean="0"/>
              <a:t>Mexicana - </a:t>
            </a:r>
            <a:r>
              <a:rPr lang="es-ES" dirty="0" err="1" smtClean="0"/>
              <a:t>Aeromexico</a:t>
            </a:r>
            <a:endParaRPr lang="es-ES" dirty="0"/>
          </a:p>
        </p:txBody>
      </p:sp>
      <p:pic>
        <p:nvPicPr>
          <p:cNvPr id="45061" name="Picture 5" descr="la_extincion_de_los_dinosau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852738"/>
            <a:ext cx="4089400" cy="3273425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51275" y="1052513"/>
            <a:ext cx="4651375" cy="4219575"/>
            <a:chOff x="2426" y="663"/>
            <a:chExt cx="2930" cy="2658"/>
          </a:xfrm>
        </p:grpSpPr>
        <p:pic>
          <p:nvPicPr>
            <p:cNvPr id="45063" name="Picture 7" descr="Kodak-Logo-hig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663"/>
              <a:ext cx="1497" cy="1332"/>
            </a:xfrm>
            <a:prstGeom prst="rect">
              <a:avLst/>
            </a:prstGeom>
            <a:noFill/>
          </p:spPr>
        </p:pic>
        <p:pic>
          <p:nvPicPr>
            <p:cNvPr id="45065" name="Picture 9" descr="81medi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0" y="2115"/>
              <a:ext cx="1206" cy="1206"/>
            </a:xfrm>
            <a:prstGeom prst="rect">
              <a:avLst/>
            </a:prstGeom>
            <a:noFill/>
          </p:spPr>
        </p:pic>
      </p:grpSp>
      <p:pic>
        <p:nvPicPr>
          <p:cNvPr id="45068" name="Picture 12" descr="co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060575"/>
            <a:ext cx="2674938" cy="213995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07504" y="1484784"/>
            <a:ext cx="421484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“Existen 3 tipos de Empresas:</a:t>
            </a:r>
          </a:p>
          <a:p>
            <a:pPr algn="ctr"/>
            <a:r>
              <a:rPr lang="es-MX" dirty="0" smtClean="0"/>
              <a:t>1.-Las que se resisten,</a:t>
            </a:r>
          </a:p>
          <a:p>
            <a:pPr algn="ctr"/>
            <a:r>
              <a:rPr lang="es-MX" dirty="0" smtClean="0"/>
              <a:t>2.-Las que se adaptan y </a:t>
            </a:r>
          </a:p>
          <a:p>
            <a:pPr algn="ctr"/>
            <a:r>
              <a:rPr lang="es-MX" dirty="0" smtClean="0"/>
              <a:t>3.- Las que lo Generan”</a:t>
            </a:r>
          </a:p>
          <a:p>
            <a:pPr algn="ctr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520</Words>
  <Application>Microsoft Office PowerPoint</Application>
  <PresentationFormat>Presentación en pantalla (4:3)</PresentationFormat>
  <Paragraphs>129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Estructuras Mentales </vt:lpstr>
      <vt:lpstr>Cambio</vt:lpstr>
      <vt:lpstr>Cambio</vt:lpstr>
      <vt:lpstr>El cambio. Disposición y Conocimiento</vt:lpstr>
      <vt:lpstr>Diapositiva 10</vt:lpstr>
      <vt:lpstr>Diapositiva 11</vt:lpstr>
      <vt:lpstr>Diapositiva 12</vt:lpstr>
      <vt:lpstr>Características de los Objetivos</vt:lpstr>
      <vt:lpstr>Leyes Naturales</vt:lpstr>
      <vt:lpstr>Conocimiento de HOY:</vt:lpstr>
      <vt:lpstr>Diapositiva 16</vt:lpstr>
      <vt:lpstr>Diapositiva 17</vt:lpstr>
    </vt:vector>
  </TitlesOfParts>
  <Company>Syngular Branding S.C.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Luis Andrade Rodríguez</dc:creator>
  <cp:lastModifiedBy>Daniel</cp:lastModifiedBy>
  <cp:revision>43</cp:revision>
  <dcterms:created xsi:type="dcterms:W3CDTF">2011-12-20T15:35:54Z</dcterms:created>
  <dcterms:modified xsi:type="dcterms:W3CDTF">2012-02-23T15:53:47Z</dcterms:modified>
</cp:coreProperties>
</file>